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6" r:id="rId4"/>
    <p:sldId id="284" r:id="rId5"/>
    <p:sldId id="259" r:id="rId6"/>
    <p:sldId id="273" r:id="rId7"/>
    <p:sldId id="262" r:id="rId8"/>
    <p:sldId id="278" r:id="rId9"/>
    <p:sldId id="285" r:id="rId10"/>
    <p:sldId id="264" r:id="rId11"/>
    <p:sldId id="269" r:id="rId12"/>
    <p:sldId id="267" r:id="rId13"/>
    <p:sldId id="266" r:id="rId14"/>
    <p:sldId id="290" r:id="rId15"/>
    <p:sldId id="268" r:id="rId16"/>
    <p:sldId id="300" r:id="rId17"/>
    <p:sldId id="299" r:id="rId18"/>
    <p:sldId id="295" r:id="rId19"/>
    <p:sldId id="287" r:id="rId20"/>
    <p:sldId id="294" r:id="rId21"/>
    <p:sldId id="293" r:id="rId22"/>
    <p:sldId id="288" r:id="rId23"/>
    <p:sldId id="265" r:id="rId24"/>
    <p:sldId id="270" r:id="rId25"/>
    <p:sldId id="274" r:id="rId26"/>
    <p:sldId id="279" r:id="rId27"/>
    <p:sldId id="271" r:id="rId28"/>
    <p:sldId id="29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74159" autoAdjust="0"/>
  </p:normalViewPr>
  <p:slideViewPr>
    <p:cSldViewPr snapToGrid="0">
      <p:cViewPr varScale="1">
        <p:scale>
          <a:sx n="49" d="100"/>
          <a:sy n="49" d="100"/>
        </p:scale>
        <p:origin x="13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400" b="1" dirty="0"/>
              <a:t>Global Virtual Fitting Room Market Value</a:t>
            </a:r>
          </a:p>
        </c:rich>
      </c:tx>
      <c:layout>
        <c:manualLayout>
          <c:xMode val="edge"/>
          <c:yMode val="edge"/>
          <c:x val="0.16476088643280826"/>
          <c:y val="5.2925174156284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0187826243813344E-2"/>
          <c:y val="0.22203503326302229"/>
          <c:w val="0.93981222880228277"/>
          <c:h val="0.674017994559213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Market Value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F89-4F4F-AC7F-B03FBE4417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2025</c:v>
                </c:pt>
              </c:numCache>
            </c:numRef>
          </c:cat>
          <c:val>
            <c:numRef>
              <c:f>工作表1!$B$2:$B$3</c:f>
              <c:numCache>
                <c:formatCode>"$"#,##0</c:formatCode>
                <c:ptCount val="2"/>
                <c:pt idx="0">
                  <c:v>2500000000</c:v>
                </c:pt>
                <c:pt idx="1">
                  <c:v>3000000000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FB-4DA4-A5BE-0DB1878E9E4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393235152"/>
        <c:axId val="1298569248"/>
      </c:barChart>
      <c:catAx>
        <c:axId val="139323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98569248"/>
        <c:crosses val="autoZero"/>
        <c:auto val="1"/>
        <c:lblAlgn val="ctr"/>
        <c:lblOffset val="100"/>
        <c:noMultiLvlLbl val="0"/>
      </c:catAx>
      <c:valAx>
        <c:axId val="1298569248"/>
        <c:scaling>
          <c:orientation val="minMax"/>
        </c:scaling>
        <c:delete val="1"/>
        <c:axPos val="l"/>
        <c:numFmt formatCode="&quot;$&quot;#,##0" sourceLinked="1"/>
        <c:majorTickMark val="none"/>
        <c:minorTickMark val="none"/>
        <c:tickLblPos val="nextTo"/>
        <c:crossAx val="139323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Global</a:t>
            </a:r>
            <a:r>
              <a:rPr lang="en-US" baseline="0" dirty="0"/>
              <a:t> Virtual Fitting Room Market Value</a:t>
            </a:r>
            <a:endParaRPr lang="en-US" dirty="0"/>
          </a:p>
        </c:rich>
      </c:tx>
      <c:layout>
        <c:manualLayout>
          <c:xMode val="edge"/>
          <c:yMode val="edge"/>
          <c:x val="0.12265681833310033"/>
          <c:y val="5.01396386743746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0187826243813344E-2"/>
          <c:y val="0.22203503326302229"/>
          <c:w val="0.93981222880228277"/>
          <c:h val="0.674017994559213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Market Value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3000">
                    <a:schemeClr val="accent2">
                      <a:lumMod val="97000"/>
                      <a:lumOff val="3000"/>
                      <a:alpha val="59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5F89-4F4F-AC7F-B03FBE441740}"/>
              </c:ext>
            </c:extLst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2025</c:v>
                </c:pt>
              </c:numCache>
            </c:numRef>
          </c:cat>
          <c:val>
            <c:numRef>
              <c:f>工作表1!$B$2:$B$3</c:f>
              <c:numCache>
                <c:formatCode>"$"#,##0</c:formatCode>
                <c:ptCount val="2"/>
                <c:pt idx="0">
                  <c:v>2500000000</c:v>
                </c:pt>
                <c:pt idx="1">
                  <c:v>3000000000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FB-4DA4-A5BE-0DB1878E9E4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5"/>
        <c:axId val="1393235152"/>
        <c:axId val="1298569248"/>
      </c:barChart>
      <c:catAx>
        <c:axId val="139323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98569248"/>
        <c:crosses val="autoZero"/>
        <c:auto val="1"/>
        <c:lblAlgn val="ctr"/>
        <c:lblOffset val="100"/>
        <c:noMultiLvlLbl val="0"/>
      </c:catAx>
      <c:valAx>
        <c:axId val="12985692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139323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0.21726</cdr:x>
      <cdr:y>0.42023</cdr:y>
    </cdr:from>
    <cdr:to>
      <cdr:x>0.37732</cdr:x>
      <cdr:y>0.59881</cdr:y>
    </cdr:to>
    <cdr:sp macro="" textlink="">
      <cdr:nvSpPr>
        <cdr:cNvPr id="2" name="箭號: 向上 1">
          <a:extLst xmlns:a="http://schemas.openxmlformats.org/drawingml/2006/main">
            <a:ext uri="{FF2B5EF4-FFF2-40B4-BE49-F238E27FC236}">
              <a16:creationId xmlns:a16="http://schemas.microsoft.com/office/drawing/2014/main" id="{B14A3DB6-6676-4EED-9551-895DBF042075}"/>
            </a:ext>
          </a:extLst>
        </cdr:cNvPr>
        <cdr:cNvSpPr/>
      </cdr:nvSpPr>
      <cdr:spPr>
        <a:xfrm xmlns:a="http://schemas.openxmlformats.org/drawingml/2006/main">
          <a:off x="1638328" y="1915944"/>
          <a:ext cx="1206985" cy="814194"/>
        </a:xfrm>
        <a:prstGeom xmlns:a="http://schemas.openxmlformats.org/drawingml/2006/main" prst="up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TW" dirty="0"/>
        </a:p>
      </cdr:txBody>
    </cdr:sp>
  </cdr:relSizeAnchor>
  <cdr:relSizeAnchor xmlns:cdr="http://schemas.openxmlformats.org/drawingml/2006/chartDrawing">
    <cdr:from>
      <cdr:x>0.22341</cdr:x>
      <cdr:y>0.28802</cdr:y>
    </cdr:from>
    <cdr:to>
      <cdr:x>0.38558</cdr:x>
      <cdr:y>0.39844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id="{13E51077-97F9-4FB8-9BA1-5A68AAB911D4}"/>
            </a:ext>
          </a:extLst>
        </cdr:cNvPr>
        <cdr:cNvSpPr txBox="1"/>
      </cdr:nvSpPr>
      <cdr:spPr>
        <a:xfrm xmlns:a="http://schemas.openxmlformats.org/drawingml/2006/main">
          <a:off x="1089917" y="1313151"/>
          <a:ext cx="791110" cy="503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TW" altLang="en-US" sz="1100" dirty="0"/>
        </a:p>
      </cdr:txBody>
    </cdr:sp>
  </cdr:relSizeAnchor>
  <cdr:relSizeAnchor xmlns:cdr="http://schemas.openxmlformats.org/drawingml/2006/chartDrawing">
    <cdr:from>
      <cdr:x>0.16136</cdr:x>
      <cdr:y>0.29096</cdr:y>
    </cdr:from>
    <cdr:to>
      <cdr:x>0.56113</cdr:x>
      <cdr:y>0.40138</cdr:y>
    </cdr:to>
    <cdr:sp macro="" textlink="">
      <cdr:nvSpPr>
        <cdr:cNvPr id="4" name="文字方塊 3">
          <a:extLst xmlns:a="http://schemas.openxmlformats.org/drawingml/2006/main">
            <a:ext uri="{FF2B5EF4-FFF2-40B4-BE49-F238E27FC236}">
              <a16:creationId xmlns:a16="http://schemas.microsoft.com/office/drawing/2014/main" id="{DFA96BD4-0158-4F08-943A-747CDE5A6513}"/>
            </a:ext>
          </a:extLst>
        </cdr:cNvPr>
        <cdr:cNvSpPr txBox="1"/>
      </cdr:nvSpPr>
      <cdr:spPr>
        <a:xfrm xmlns:a="http://schemas.openxmlformats.org/drawingml/2006/main">
          <a:off x="1216782" y="1326559"/>
          <a:ext cx="3014639" cy="503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TW" sz="2400" b="1" dirty="0"/>
            <a:t>More than 20%</a:t>
          </a:r>
          <a:endParaRPr lang="zh-TW" altLang="en-US" sz="24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0.43805</cdr:x>
      <cdr:y>0.43168</cdr:y>
    </cdr:from>
    <cdr:to>
      <cdr:x>0.59811</cdr:x>
      <cdr:y>0.61026</cdr:y>
    </cdr:to>
    <cdr:sp macro="" textlink="">
      <cdr:nvSpPr>
        <cdr:cNvPr id="2" name="箭號: 向上 1">
          <a:extLst xmlns:a="http://schemas.openxmlformats.org/drawingml/2006/main">
            <a:ext uri="{FF2B5EF4-FFF2-40B4-BE49-F238E27FC236}">
              <a16:creationId xmlns:a16="http://schemas.microsoft.com/office/drawing/2014/main" id="{B14A3DB6-6676-4EED-9551-895DBF042075}"/>
            </a:ext>
          </a:extLst>
        </cdr:cNvPr>
        <cdr:cNvSpPr/>
      </cdr:nvSpPr>
      <cdr:spPr>
        <a:xfrm xmlns:a="http://schemas.openxmlformats.org/drawingml/2006/main">
          <a:off x="2137025" y="1968127"/>
          <a:ext cx="780836" cy="814227"/>
        </a:xfrm>
        <a:prstGeom xmlns:a="http://schemas.openxmlformats.org/drawingml/2006/main" prst="up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TW" dirty="0"/>
        </a:p>
      </cdr:txBody>
    </cdr:sp>
  </cdr:relSizeAnchor>
  <cdr:relSizeAnchor xmlns:cdr="http://schemas.openxmlformats.org/drawingml/2006/chartDrawing">
    <cdr:from>
      <cdr:x>0.22341</cdr:x>
      <cdr:y>0.28802</cdr:y>
    </cdr:from>
    <cdr:to>
      <cdr:x>0.38558</cdr:x>
      <cdr:y>0.39844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id="{13E51077-97F9-4FB8-9BA1-5A68AAB911D4}"/>
            </a:ext>
          </a:extLst>
        </cdr:cNvPr>
        <cdr:cNvSpPr txBox="1"/>
      </cdr:nvSpPr>
      <cdr:spPr>
        <a:xfrm xmlns:a="http://schemas.openxmlformats.org/drawingml/2006/main">
          <a:off x="1089917" y="1313151"/>
          <a:ext cx="791110" cy="503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TW" altLang="en-US" sz="1100" dirty="0"/>
        </a:p>
      </cdr:txBody>
    </cdr:sp>
  </cdr:relSizeAnchor>
  <cdr:relSizeAnchor xmlns:cdr="http://schemas.openxmlformats.org/drawingml/2006/chartDrawing">
    <cdr:from>
      <cdr:x>0.42695</cdr:x>
      <cdr:y>0.31788</cdr:y>
    </cdr:from>
    <cdr:to>
      <cdr:x>0.64387</cdr:x>
      <cdr:y>0.4283</cdr:y>
    </cdr:to>
    <cdr:sp macro="" textlink="">
      <cdr:nvSpPr>
        <cdr:cNvPr id="4" name="文字方塊 3">
          <a:extLst xmlns:a="http://schemas.openxmlformats.org/drawingml/2006/main">
            <a:ext uri="{FF2B5EF4-FFF2-40B4-BE49-F238E27FC236}">
              <a16:creationId xmlns:a16="http://schemas.microsoft.com/office/drawing/2014/main" id="{DFA96BD4-0158-4F08-943A-747CDE5A6513}"/>
            </a:ext>
          </a:extLst>
        </cdr:cNvPr>
        <cdr:cNvSpPr txBox="1"/>
      </cdr:nvSpPr>
      <cdr:spPr>
        <a:xfrm xmlns:a="http://schemas.openxmlformats.org/drawingml/2006/main">
          <a:off x="2082853" y="1449283"/>
          <a:ext cx="1058238" cy="503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TW" sz="3200" b="1" dirty="0"/>
            <a:t>20%</a:t>
          </a:r>
          <a:endParaRPr lang="zh-TW" altLang="en-US" sz="3200" b="1" dirty="0"/>
        </a:p>
      </cdr:txBody>
    </cdr:sp>
  </cdr:relSizeAnchor>
  <cdr:relSizeAnchor xmlns:cdr="http://schemas.openxmlformats.org/drawingml/2006/chartDrawing">
    <cdr:from>
      <cdr:x>0.18112</cdr:x>
      <cdr:y>0.71436</cdr:y>
    </cdr:from>
    <cdr:to>
      <cdr:x>0.4497</cdr:x>
      <cdr:y>0.82478</cdr:y>
    </cdr:to>
    <cdr:sp macro="" textlink="">
      <cdr:nvSpPr>
        <cdr:cNvPr id="5" name="文字方塊 1">
          <a:extLst xmlns:a="http://schemas.openxmlformats.org/drawingml/2006/main">
            <a:ext uri="{FF2B5EF4-FFF2-40B4-BE49-F238E27FC236}">
              <a16:creationId xmlns:a16="http://schemas.microsoft.com/office/drawing/2014/main" id="{B8E19BF9-F354-44A5-99FB-05600E559FFA}"/>
            </a:ext>
          </a:extLst>
        </cdr:cNvPr>
        <cdr:cNvSpPr txBox="1"/>
      </cdr:nvSpPr>
      <cdr:spPr>
        <a:xfrm xmlns:a="http://schemas.openxmlformats.org/drawingml/2006/main">
          <a:off x="883577" y="3256964"/>
          <a:ext cx="1310241" cy="503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TW" sz="1800" b="1" dirty="0">
              <a:solidFill>
                <a:schemeClr val="bg1">
                  <a:lumMod val="95000"/>
                </a:schemeClr>
              </a:solidFill>
            </a:rPr>
            <a:t>USD</a:t>
          </a:r>
          <a:r>
            <a:rPr lang="zh-TW" altLang="en-US" sz="1800" b="1" dirty="0">
              <a:solidFill>
                <a:schemeClr val="bg1">
                  <a:lumMod val="95000"/>
                </a:schemeClr>
              </a:solidFill>
            </a:rPr>
            <a:t> </a:t>
          </a:r>
          <a:r>
            <a:rPr lang="en-US" altLang="zh-TW" sz="1800" b="1" dirty="0">
              <a:solidFill>
                <a:schemeClr val="bg1">
                  <a:lumMod val="95000"/>
                </a:schemeClr>
              </a:solidFill>
            </a:rPr>
            <a:t>25</a:t>
          </a:r>
          <a:r>
            <a:rPr lang="zh-TW" altLang="en-US" sz="1800" b="1" dirty="0">
              <a:solidFill>
                <a:schemeClr val="bg1">
                  <a:lumMod val="95000"/>
                </a:schemeClr>
              </a:solidFill>
            </a:rPr>
            <a:t>億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B6979-4ADE-4E4F-818D-EE7581E6D360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E56FA-614A-4CE6-B396-FB1DB068D2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87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AI </a:t>
            </a:r>
            <a:r>
              <a:rPr lang="zh-TW" altLang="en-US" dirty="0"/>
              <a:t>今天不換臉 </a:t>
            </a:r>
            <a:r>
              <a:rPr lang="en-US" altLang="zh-TW" dirty="0"/>
              <a:t>AI</a:t>
            </a:r>
            <a:r>
              <a:rPr lang="zh-TW" altLang="en-US" dirty="0"/>
              <a:t>今天來變裝</a:t>
            </a:r>
          </a:p>
          <a:p>
            <a:r>
              <a:rPr lang="zh-TW" altLang="en-US" dirty="0"/>
              <a:t>大家好 我們是自主專題 </a:t>
            </a:r>
            <a:r>
              <a:rPr lang="en-US" altLang="zh-TW" dirty="0"/>
              <a:t>AI get dressed</a:t>
            </a:r>
            <a:r>
              <a:rPr lang="zh-TW" altLang="en-US" dirty="0"/>
              <a:t>，我們有佩穎 衒銘 冠緯 世恩 四位成員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42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1. </a:t>
            </a:r>
            <a:r>
              <a:rPr lang="zh-TW" altLang="en-US" dirty="0"/>
              <a:t>一開始， 我們將</a:t>
            </a:r>
            <a:r>
              <a:rPr lang="en-US" altLang="zh-TW" dirty="0"/>
              <a:t>20</a:t>
            </a:r>
            <a:r>
              <a:rPr lang="zh-TW" altLang="en-US" dirty="0"/>
              <a:t>萬次來做模型的訓練，但發現衣服的紋裡沒有被呈現出來，還有些烏青的照片，隨後我們又</a:t>
            </a:r>
            <a:r>
              <a:rPr lang="en-US" altLang="zh-TW" dirty="0"/>
              <a:t>train 40</a:t>
            </a:r>
            <a:r>
              <a:rPr lang="zh-TW" altLang="en-US" dirty="0"/>
              <a:t>萬 </a:t>
            </a:r>
            <a:r>
              <a:rPr lang="en-US" altLang="zh-TW" dirty="0"/>
              <a:t> 60</a:t>
            </a:r>
            <a:r>
              <a:rPr lang="zh-TW" altLang="en-US" dirty="0"/>
              <a:t>萬 及</a:t>
            </a:r>
            <a:r>
              <a:rPr lang="en-US" altLang="zh-TW" dirty="0"/>
              <a:t>200</a:t>
            </a:r>
            <a:r>
              <a:rPr lang="zh-TW" altLang="en-US" dirty="0"/>
              <a:t>萬次，</a:t>
            </a:r>
            <a:endParaRPr lang="en-US" altLang="zh-TW" dirty="0"/>
          </a:p>
          <a:p>
            <a:pPr algn="just"/>
            <a:r>
              <a:rPr lang="en-US" altLang="zh-TW" dirty="0"/>
              <a:t>2. </a:t>
            </a:r>
            <a:r>
              <a:rPr lang="zh-TW" altLang="en-US" dirty="0"/>
              <a:t>所花的時間從原本的</a:t>
            </a:r>
            <a:r>
              <a:rPr lang="en-US" altLang="zh-TW" dirty="0"/>
              <a:t>7-8</a:t>
            </a:r>
            <a:r>
              <a:rPr lang="zh-TW" altLang="en-US" dirty="0"/>
              <a:t>小時 到</a:t>
            </a:r>
            <a:r>
              <a:rPr lang="en-US" altLang="zh-TW" dirty="0"/>
              <a:t>7-8 </a:t>
            </a:r>
            <a:r>
              <a:rPr lang="zh-TW" altLang="en-US" dirty="0"/>
              <a:t>天不等。但我們發現，並非訓練的次數越多，得到的結果就越好，如這張照片 把後面的肩帶穿到前面來嘞。</a:t>
            </a:r>
            <a:endParaRPr lang="en-US" altLang="zh-TW" dirty="0"/>
          </a:p>
          <a:p>
            <a:pPr algn="just"/>
            <a:r>
              <a:rPr lang="en-US" altLang="zh-TW" dirty="0"/>
              <a:t>3.</a:t>
            </a:r>
            <a:r>
              <a:rPr lang="zh-TW" altLang="en-US" dirty="0"/>
              <a:t>而在幾次的馴練下，最後我們發現</a:t>
            </a:r>
            <a:r>
              <a:rPr lang="en-US" altLang="zh-TW" dirty="0"/>
              <a:t>60</a:t>
            </a:r>
            <a:r>
              <a:rPr lang="zh-TW" altLang="en-US" dirty="0"/>
              <a:t>萬次的訓練模型所生成的影像整體來說是比較好的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563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再來我們就用</a:t>
            </a:r>
            <a:r>
              <a:rPr lang="en-US" altLang="zh-TW" dirty="0"/>
              <a:t>60</a:t>
            </a:r>
            <a:r>
              <a:rPr lang="zh-TW" altLang="en-US" dirty="0"/>
              <a:t>萬次為</a:t>
            </a:r>
            <a:r>
              <a:rPr lang="en-US" altLang="zh-TW" dirty="0"/>
              <a:t>Base</a:t>
            </a:r>
            <a:r>
              <a:rPr lang="zh-TW" altLang="en-US" dirty="0"/>
              <a:t>，更換</a:t>
            </a:r>
            <a:r>
              <a:rPr lang="en-US" altLang="zh-TW" dirty="0"/>
              <a:t>loss function</a:t>
            </a:r>
            <a:r>
              <a:rPr lang="zh-TW" altLang="en-US" dirty="0"/>
              <a:t>來實驗看看。 一開始我們先修改嘞 </a:t>
            </a:r>
            <a:r>
              <a:rPr lang="en-US" altLang="zh-TW" dirty="0"/>
              <a:t>MSE loss</a:t>
            </a:r>
            <a:r>
              <a:rPr lang="zh-TW" altLang="en-US" dirty="0"/>
              <a:t>，之後又拿嘞 </a:t>
            </a:r>
            <a:r>
              <a:rPr lang="en-US" altLang="zh-TW" dirty="0" err="1"/>
              <a:t>restnet</a:t>
            </a:r>
            <a:r>
              <a:rPr lang="en-US" altLang="zh-TW" dirty="0"/>
              <a:t> 101, </a:t>
            </a:r>
            <a:r>
              <a:rPr lang="zh-TW" altLang="en-US" dirty="0"/>
              <a:t>及</a:t>
            </a:r>
            <a:r>
              <a:rPr lang="en-US" altLang="zh-TW" dirty="0"/>
              <a:t>inception V3, VGG19 </a:t>
            </a:r>
            <a:r>
              <a:rPr lang="zh-TW" altLang="en-US" dirty="0"/>
              <a:t>來做我們的</a:t>
            </a:r>
            <a:r>
              <a:rPr lang="en-US" altLang="zh-TW" dirty="0" err="1"/>
              <a:t>persetual</a:t>
            </a:r>
            <a:r>
              <a:rPr lang="en-US" altLang="zh-TW" dirty="0"/>
              <a:t> loss, </a:t>
            </a:r>
            <a:r>
              <a:rPr lang="zh-TW" altLang="en-US" dirty="0"/>
              <a:t>大家可以看看 ，在</a:t>
            </a:r>
            <a:r>
              <a:rPr lang="en-US" altLang="zh-TW" dirty="0"/>
              <a:t>60</a:t>
            </a:r>
            <a:r>
              <a:rPr lang="zh-TW" altLang="en-US" dirty="0"/>
              <a:t>萬次的訓練下 整體來說</a:t>
            </a:r>
            <a:r>
              <a:rPr lang="en-US" altLang="zh-TW" dirty="0"/>
              <a:t>VGG19 </a:t>
            </a:r>
            <a:r>
              <a:rPr lang="zh-TW" altLang="en-US" dirty="0"/>
              <a:t>表現得較好</a:t>
            </a:r>
            <a:endParaRPr lang="en-US" altLang="zh-TW" dirty="0"/>
          </a:p>
          <a:p>
            <a:r>
              <a:rPr lang="zh-TW" altLang="en-US" dirty="0"/>
              <a:t>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49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dirty="0"/>
              <a:t>光說我們的結果好 沒有用  大家來比一比就知道</a:t>
            </a:r>
            <a:endParaRPr lang="en-US" altLang="zh-TW" sz="1100" dirty="0"/>
          </a:p>
          <a:p>
            <a:endParaRPr lang="en-US" altLang="zh-TW" sz="1100" dirty="0"/>
          </a:p>
          <a:p>
            <a:r>
              <a:rPr lang="en-US" altLang="zh-TW" dirty="0" err="1"/>
              <a:t>CAGan</a:t>
            </a:r>
            <a:r>
              <a:rPr lang="en-US" altLang="zh-TW" dirty="0"/>
              <a:t>(conditional analogy </a:t>
            </a:r>
            <a:r>
              <a:rPr lang="en-US" altLang="zh-TW" dirty="0" err="1"/>
              <a:t>gan</a:t>
            </a:r>
            <a:r>
              <a:rPr lang="en-US" altLang="zh-TW" dirty="0"/>
              <a:t>): </a:t>
            </a:r>
            <a:r>
              <a:rPr lang="zh-TW" altLang="en-US" dirty="0"/>
              <a:t>衣服和圖案分離嘞</a:t>
            </a:r>
            <a:endParaRPr lang="en-US" altLang="zh-TW" dirty="0"/>
          </a:p>
          <a:p>
            <a:r>
              <a:rPr lang="en-US" altLang="zh-TW" dirty="0"/>
              <a:t>CRN(cascaded refinement networks)</a:t>
            </a:r>
          </a:p>
          <a:p>
            <a:r>
              <a:rPr lang="en-US" altLang="zh-TW" dirty="0"/>
              <a:t>Non-parametric </a:t>
            </a:r>
            <a:r>
              <a:rPr lang="zh-TW" altLang="en-US" dirty="0"/>
              <a:t>有點像在剪貼衣服</a:t>
            </a:r>
            <a:endParaRPr lang="en-US" altLang="zh-TW" dirty="0"/>
          </a:p>
          <a:p>
            <a:r>
              <a:rPr lang="zh-TW" altLang="en-US" dirty="0"/>
              <a:t>裡面表現最好的</a:t>
            </a:r>
            <a:r>
              <a:rPr lang="en-US" altLang="zh-TW" dirty="0" err="1"/>
              <a:t>encorder-decorder</a:t>
            </a:r>
            <a:r>
              <a:rPr lang="en-US" altLang="zh-TW" dirty="0"/>
              <a:t> </a:t>
            </a:r>
            <a:r>
              <a:rPr lang="zh-TW" altLang="en-US" dirty="0"/>
              <a:t>很可惜 也沒有辦法將衣服的紋理表現得清楚</a:t>
            </a:r>
            <a:endParaRPr lang="en-US" altLang="zh-TW" dirty="0"/>
          </a:p>
          <a:p>
            <a:r>
              <a:rPr lang="zh-TW" altLang="en-US" dirty="0"/>
              <a:t>而我們的模型跑出來的結果 位您呈現在右邊供您參考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595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當然，每個模型都有其缺點， 我們的也不例外。</a:t>
            </a:r>
            <a:endParaRPr lang="en-US" altLang="zh-TW" dirty="0"/>
          </a:p>
          <a:p>
            <a:r>
              <a:rPr lang="zh-TW" altLang="en-US" dirty="0"/>
              <a:t>左手邊這張，因為手交疊在身體上，影像處理重疊，所以較難真實呈現手的樣貌</a:t>
            </a:r>
            <a:endParaRPr lang="en-US" altLang="zh-TW" dirty="0"/>
          </a:p>
          <a:p>
            <a:r>
              <a:rPr lang="zh-TW" altLang="en-US" dirty="0"/>
              <a:t>中間這張，人的肩膀，容易受模特兒原本身上衣服袖子的影響，所以在手臂影像生成時跑出嘞泡泡秀</a:t>
            </a:r>
            <a:endParaRPr lang="en-US" altLang="zh-TW" dirty="0"/>
          </a:p>
          <a:p>
            <a:r>
              <a:rPr lang="zh-TW" altLang="en-US" dirty="0"/>
              <a:t>而這一張，目前我們的模型還沒有辦法判斷是正面還是反面，導致衣服反穿的樣子。但這些</a:t>
            </a:r>
            <a:r>
              <a:rPr lang="en-US" altLang="zh-TW" dirty="0"/>
              <a:t>drawback, </a:t>
            </a:r>
            <a:r>
              <a:rPr lang="zh-TW" altLang="en-US" dirty="0"/>
              <a:t>都可以藉由設定一開始拍照的姿勢來克服。而最後的這一張 我們的模型學得太過火，還自動幫我們換嘞下半身，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72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那現在我們就來看看結果八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475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但，也因為這樣，我們套用這模型做全身換裝，用來換鞋子，其他的配件，或是幫你家的毛小孩換上流行的服飾。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91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另外 </a:t>
            </a:r>
            <a:r>
              <a:rPr lang="en-US" altLang="zh-TW" dirty="0" err="1"/>
              <a:t>Aigetdress</a:t>
            </a:r>
            <a:r>
              <a:rPr lang="en-US" altLang="zh-TW" dirty="0"/>
              <a:t> </a:t>
            </a:r>
            <a:r>
              <a:rPr lang="zh-TW" altLang="en-US" dirty="0"/>
              <a:t>將成為</a:t>
            </a:r>
            <a:r>
              <a:rPr lang="en-US" altLang="zh-TW" dirty="0"/>
              <a:t>EDM</a:t>
            </a:r>
            <a:r>
              <a:rPr lang="zh-TW" altLang="en-US" dirty="0"/>
              <a:t> 行銷利器，鎖定你的目標客戶，讓你的商品行銷無往不利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35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在不久的將來 </a:t>
            </a:r>
            <a:r>
              <a:rPr lang="en-US" altLang="zh-TW" dirty="0" err="1"/>
              <a:t>AIGetDressed</a:t>
            </a:r>
            <a:r>
              <a:rPr lang="en-US" altLang="zh-TW" dirty="0"/>
              <a:t> </a:t>
            </a:r>
            <a:r>
              <a:rPr lang="zh-TW" altLang="en-US" dirty="0"/>
              <a:t>可以成為</a:t>
            </a:r>
            <a:r>
              <a:rPr lang="en-US" altLang="zh-TW" dirty="0"/>
              <a:t>EDM</a:t>
            </a:r>
            <a:r>
              <a:rPr lang="zh-TW" altLang="en-US" dirty="0"/>
              <a:t>行銷利器，打造個人化專屬虛擬試穿商品，讓你行銷無往不利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3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當然，每個模型都有其缺點， 我們的也不例外。</a:t>
            </a:r>
            <a:endParaRPr lang="en-US" altLang="zh-TW" dirty="0"/>
          </a:p>
          <a:p>
            <a:r>
              <a:rPr lang="zh-TW" altLang="en-US" dirty="0"/>
              <a:t>左手邊這張，因為手交疊在身體上，影像處理重疊，所以較難真實呈現手的樣貌</a:t>
            </a:r>
            <a:endParaRPr lang="en-US" altLang="zh-TW" dirty="0"/>
          </a:p>
          <a:p>
            <a:r>
              <a:rPr lang="zh-TW" altLang="en-US" dirty="0"/>
              <a:t>中間這張，人的肩膀，容易受模特兒原本身上衣服袖子的影響，所以在手臂影像生成時跑出嘞泡泡秀</a:t>
            </a:r>
            <a:endParaRPr lang="en-US" altLang="zh-TW" dirty="0"/>
          </a:p>
          <a:p>
            <a:r>
              <a:rPr lang="zh-TW" altLang="en-US" dirty="0"/>
              <a:t>而這一張，目前我們的模型還沒有辦法判斷是正面還是反面，導致衣服反穿的樣子。但這些</a:t>
            </a:r>
            <a:r>
              <a:rPr lang="en-US" altLang="zh-TW" dirty="0"/>
              <a:t>drawback, </a:t>
            </a:r>
            <a:r>
              <a:rPr lang="zh-TW" altLang="en-US" dirty="0"/>
              <a:t>都可以藉由設定一開始拍照的姿勢來克服。而最後的這一張 我們的模型學得太過火，還自動幫我們換嘞下半身，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14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我們都知道，</a:t>
            </a:r>
            <a:r>
              <a:rPr lang="zh-TW" altLang="en-US" sz="1200" dirty="0"/>
              <a:t>越來越多的流行服飾在網路流通勝於實體商店。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根據美國</a:t>
            </a:r>
            <a:r>
              <a:rPr lang="en-US" altLang="zh-TW" sz="1200" dirty="0"/>
              <a:t>Statista  </a:t>
            </a:r>
            <a:r>
              <a:rPr lang="zh-TW" altLang="en-US" sz="1200" dirty="0"/>
              <a:t>針對美國市場，</a:t>
            </a:r>
            <a:r>
              <a:rPr lang="zh-TW" altLang="en-US" dirty="0"/>
              <a:t>服飾相關商品在網上營收所做的統計，從</a:t>
            </a:r>
            <a:r>
              <a:rPr lang="en-US" altLang="zh-TW" dirty="0"/>
              <a:t>2017</a:t>
            </a:r>
            <a:r>
              <a:rPr lang="zh-TW" altLang="en-US" dirty="0"/>
              <a:t>年的</a:t>
            </a:r>
            <a:r>
              <a:rPr lang="en-US" altLang="zh-TW" dirty="0"/>
              <a:t>960</a:t>
            </a:r>
            <a:r>
              <a:rPr lang="zh-TW" altLang="en-US" dirty="0"/>
              <a:t>億美元，到</a:t>
            </a:r>
            <a:r>
              <a:rPr lang="en-US" altLang="zh-TW" dirty="0"/>
              <a:t>2018</a:t>
            </a:r>
            <a:r>
              <a:rPr lang="zh-TW" altLang="en-US" dirty="0"/>
              <a:t>已突破千億美元，預估這個網上銷售再未來將持續成長</a:t>
            </a:r>
            <a:r>
              <a:rPr lang="en-US" altLang="zh-TW" dirty="0"/>
              <a:t>45%</a:t>
            </a:r>
            <a:r>
              <a:rPr lang="zh-TW" altLang="en-US" dirty="0"/>
              <a:t>左右，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因這網路商店的盛行，加上這一波</a:t>
            </a:r>
            <a:r>
              <a:rPr lang="en-US" altLang="zh-TW" dirty="0"/>
              <a:t>AI</a:t>
            </a:r>
            <a:r>
              <a:rPr lang="zh-TW" altLang="en-US" dirty="0"/>
              <a:t>的潮流，帶動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全球虛擬試衣間市場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virtual fitting room market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，根據日本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Bizwit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&amp; Consulting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市場調查，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年全球虛擬試衣間市場規模約為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億美元，而這各市場規模在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年預計至少將增長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而這正是我們要做這專案的動機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30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先來談談為何要做這專題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大家都知道，</a:t>
            </a:r>
            <a:r>
              <a:rPr lang="zh-TW" altLang="en-US" sz="1200" dirty="0"/>
              <a:t>越來越多的流行服飾在網路流通勝於實體商店。不須花時間在試衣間裡穿穿脫脫 讓你兼顧時尚與時間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你有在網路上買過衣服嗎</a:t>
            </a:r>
            <a:r>
              <a:rPr lang="en-US" altLang="zh-TW" sz="1200" dirty="0"/>
              <a:t>?</a:t>
            </a:r>
            <a:r>
              <a:rPr lang="zh-TW" altLang="en-US" sz="1200" dirty="0"/>
              <a:t> 衣服穿在模特兒身上都很好看，但買來穿在自己身上呢</a:t>
            </a:r>
            <a:r>
              <a:rPr lang="en-US" altLang="zh-TW" sz="1200" dirty="0"/>
              <a:t>?</a:t>
            </a:r>
            <a:r>
              <a:rPr lang="zh-TW" altLang="en-US" sz="1200" dirty="0"/>
              <a:t> ㄜ。。。。。現在你的穿搭由你自己決定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而這是</a:t>
            </a:r>
            <a:r>
              <a:rPr lang="en-US" altLang="zh-TW" sz="1200" dirty="0"/>
              <a:t>AI</a:t>
            </a:r>
            <a:r>
              <a:rPr lang="zh-TW" altLang="en-US" sz="1200" dirty="0"/>
              <a:t> </a:t>
            </a:r>
            <a:r>
              <a:rPr lang="en-US" altLang="zh-TW" sz="1200" dirty="0"/>
              <a:t>get</a:t>
            </a:r>
            <a:r>
              <a:rPr lang="zh-TW" altLang="en-US" sz="1200" dirty="0"/>
              <a:t> </a:t>
            </a:r>
            <a:r>
              <a:rPr lang="en-US" altLang="zh-TW" sz="1200" dirty="0"/>
              <a:t>Dress</a:t>
            </a:r>
            <a:r>
              <a:rPr lang="zh-TW" altLang="en-US" sz="1200" dirty="0"/>
              <a:t> 要做的</a:t>
            </a:r>
            <a:r>
              <a:rPr lang="en-US" altLang="zh-TW" sz="1200" dirty="0"/>
              <a:t>:</a:t>
            </a:r>
            <a:r>
              <a:rPr lang="zh-TW" altLang="en-US" sz="1200" dirty="0"/>
              <a:t> 省時 自主 透過這個虛擬穿衣 你是你自己最佳模特兒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根據日本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Bizwit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&amp; Consulting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同濟，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年全球虛擬試衣市場規模約已達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億美元，而這各市場規模在未來預計至少將再增長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現在就來看看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dressed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怎麼做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我們都知道，</a:t>
            </a:r>
            <a:r>
              <a:rPr lang="zh-TW" altLang="en-US" sz="1200" dirty="0"/>
              <a:t>越來越多的流行服飾在網路流通勝於實體商店。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你有在網路上買衣服的經驗嗎</a:t>
            </a:r>
            <a:r>
              <a:rPr lang="en-US" altLang="zh-TW" sz="1200" dirty="0"/>
              <a:t>?</a:t>
            </a:r>
            <a:r>
              <a:rPr lang="zh-TW" altLang="en-US" sz="1200" dirty="0"/>
              <a:t> 衣服穿在模特兒身上都很好看，但買來穿在自己身上呢</a:t>
            </a:r>
            <a:r>
              <a:rPr lang="en-US" altLang="zh-TW" sz="1200" dirty="0"/>
              <a:t>?</a:t>
            </a:r>
            <a:r>
              <a:rPr lang="zh-TW" altLang="en-US" sz="1200" dirty="0"/>
              <a:t> ㄜ。。。。。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沒關西 我們有</a:t>
            </a:r>
            <a:r>
              <a:rPr lang="en-US" altLang="zh-TW" sz="1200" dirty="0"/>
              <a:t>AI</a:t>
            </a:r>
            <a:r>
              <a:rPr lang="zh-TW" altLang="en-US" sz="1200" dirty="0"/>
              <a:t> </a:t>
            </a:r>
            <a:r>
              <a:rPr lang="en-US" altLang="zh-TW" sz="1200" dirty="0"/>
              <a:t>get dressed. </a:t>
            </a:r>
          </a:p>
          <a:p>
            <a:pPr marL="228600" indent="-228600">
              <a:buAutoNum type="arabicPeriod"/>
            </a:pPr>
            <a:r>
              <a:rPr lang="zh-TW" altLang="en-US" dirty="0"/>
              <a:t>隨著這一波</a:t>
            </a:r>
            <a:r>
              <a:rPr lang="en-US" altLang="zh-TW" dirty="0"/>
              <a:t>AI</a:t>
            </a:r>
            <a:r>
              <a:rPr lang="zh-TW" altLang="en-US" dirty="0"/>
              <a:t>的潮流，帶動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全球虛擬試衣的市場，根據日本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Bizwit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&amp; Consulting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市場調查，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年全球虛擬試衣市場規模約已達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億美元，而這各市場規模在未來預計至少將再增長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現在就來看看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dressed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怎麼做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75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dirty="0"/>
              <a:t>但我們的結果好不好</a:t>
            </a:r>
            <a:r>
              <a:rPr lang="en-US" altLang="zh-TW" sz="1100" dirty="0"/>
              <a:t>?</a:t>
            </a:r>
            <a:r>
              <a:rPr lang="zh-TW" altLang="en-US" sz="1100" dirty="0"/>
              <a:t> 借用各位的眼睛來看這一張的比較圖 就知道</a:t>
            </a:r>
            <a:endParaRPr lang="en-US" altLang="zh-TW" sz="1100" dirty="0"/>
          </a:p>
          <a:p>
            <a:endParaRPr lang="en-US" altLang="zh-TW" sz="1100" dirty="0"/>
          </a:p>
          <a:p>
            <a:r>
              <a:rPr lang="en-US" altLang="zh-TW" dirty="0" err="1"/>
              <a:t>CAGan</a:t>
            </a:r>
            <a:r>
              <a:rPr lang="en-US" altLang="zh-TW" dirty="0"/>
              <a:t>: </a:t>
            </a:r>
            <a:r>
              <a:rPr lang="zh-TW" altLang="en-US" dirty="0"/>
              <a:t>衣服和圖案分離嘞</a:t>
            </a:r>
            <a:endParaRPr lang="en-US" altLang="zh-TW" dirty="0"/>
          </a:p>
          <a:p>
            <a:r>
              <a:rPr lang="en-US" altLang="zh-TW" dirty="0"/>
              <a:t>Non-parametric </a:t>
            </a:r>
            <a:r>
              <a:rPr lang="zh-TW" altLang="en-US" dirty="0"/>
              <a:t>有點像在剪貼衣服</a:t>
            </a:r>
            <a:endParaRPr lang="en-US" altLang="zh-TW" dirty="0"/>
          </a:p>
          <a:p>
            <a:r>
              <a:rPr lang="zh-TW" altLang="en-US" dirty="0"/>
              <a:t>裡面表現最好的</a:t>
            </a:r>
            <a:r>
              <a:rPr lang="en-US" altLang="zh-TW" dirty="0" err="1"/>
              <a:t>encorder-decorder</a:t>
            </a:r>
            <a:r>
              <a:rPr lang="en-US" altLang="zh-TW" dirty="0"/>
              <a:t> </a:t>
            </a:r>
            <a:r>
              <a:rPr lang="zh-TW" altLang="en-US" dirty="0"/>
              <a:t>很可惜 也沒有辦法將衣服的紋理表現得清楚</a:t>
            </a:r>
            <a:endParaRPr lang="en-US" altLang="zh-TW" dirty="0"/>
          </a:p>
          <a:p>
            <a:r>
              <a:rPr lang="zh-TW" altLang="en-US" dirty="0"/>
              <a:t>而我們的模型跑出來的結果 位您呈現在右邊供您參考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519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不透過複雜的</a:t>
            </a:r>
            <a:r>
              <a:rPr lang="en-US" altLang="zh-TW" dirty="0"/>
              <a:t>3D</a:t>
            </a:r>
            <a:r>
              <a:rPr lang="zh-TW" altLang="en-US" dirty="0"/>
              <a:t>手法，以最簡單的方式，讓消費者用自己的照片， 隨意在網站，在手機裡為自己更換上喜歡的衣服， 不花時間穿穿脫脫，只需動動手指，你就是你自己最佳的模特兒。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77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但，也因為這樣，我們發現這個模型未來可以一次做全身換裝，或是用來換鞋子，或是其他的配件，當然也可以幫你心愛的狗狗變裝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20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不透過複雜的</a:t>
            </a:r>
            <a:r>
              <a:rPr lang="en-US" altLang="zh-TW" dirty="0"/>
              <a:t>3D</a:t>
            </a:r>
            <a:r>
              <a:rPr lang="zh-TW" altLang="en-US" dirty="0"/>
              <a:t>手法，以最簡單的方式，讓消費者用自己的照片， 隨意在網站，在手機裡為自己更換上喜歡的衣服， 不花時間穿穿脫脫，只需動動手指，你就是你自己最佳的模特兒。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03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那麼 我們怎麼做呢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接下來，為各位簡單介紹我們的模型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32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 先將消費者的照片分析成</a:t>
            </a:r>
            <a:r>
              <a:rPr lang="en-US" altLang="zh-TW" dirty="0"/>
              <a:t>3</a:t>
            </a:r>
            <a:r>
              <a:rPr lang="zh-TW" altLang="en-US" dirty="0"/>
              <a:t>個遮罩。 以便擷取身形和姿勢的資訊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首先，第一個</a:t>
            </a:r>
            <a:r>
              <a:rPr lang="en-US" altLang="zh-TW" dirty="0"/>
              <a:t>1 , </a:t>
            </a:r>
            <a:r>
              <a:rPr lang="zh-TW" altLang="en-US" dirty="0"/>
              <a:t>一個</a:t>
            </a:r>
            <a:r>
              <a:rPr lang="en-US" altLang="zh-TW" dirty="0"/>
              <a:t>prework, </a:t>
            </a:r>
            <a:r>
              <a:rPr lang="zh-TW" altLang="en-US" dirty="0"/>
              <a:t>先將原始的</a:t>
            </a:r>
            <a:r>
              <a:rPr lang="en-US" altLang="zh-TW" dirty="0"/>
              <a:t>image </a:t>
            </a:r>
            <a:r>
              <a:rPr lang="zh-TW" altLang="en-US" dirty="0"/>
              <a:t>分析成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/>
              <a:t>segment</a:t>
            </a:r>
            <a:r>
              <a:rPr lang="zh-TW" altLang="en-US" dirty="0"/>
              <a:t> </a:t>
            </a:r>
            <a:r>
              <a:rPr lang="en-US" altLang="zh-TW" dirty="0"/>
              <a:t>mask</a:t>
            </a:r>
            <a:r>
              <a:rPr lang="zh-TW" altLang="en-US" dirty="0"/>
              <a:t>，分別是</a:t>
            </a:r>
            <a:r>
              <a:rPr lang="en-US" altLang="zh-TW" dirty="0"/>
              <a:t>body shape, face &amp; hair </a:t>
            </a:r>
            <a:r>
              <a:rPr lang="zh-TW" altLang="en-US" dirty="0"/>
              <a:t>及</a:t>
            </a:r>
            <a:r>
              <a:rPr lang="en-US" altLang="zh-TW" dirty="0"/>
              <a:t>pose heatmap </a:t>
            </a:r>
            <a:r>
              <a:rPr lang="zh-TW" altLang="en-US" dirty="0"/>
              <a:t>為要準確抓住模特兒的身形及頭部，手，然後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 err="1"/>
              <a:t>concate</a:t>
            </a:r>
            <a:r>
              <a:rPr lang="zh-TW" altLang="en-US" dirty="0"/>
              <a:t>起來</a:t>
            </a:r>
            <a:r>
              <a:rPr lang="en-US" altLang="zh-TW" dirty="0"/>
              <a:t>, Resize </a:t>
            </a:r>
            <a:r>
              <a:rPr lang="zh-TW" altLang="en-US" dirty="0"/>
              <a:t>成</a:t>
            </a:r>
            <a:r>
              <a:rPr lang="en-US" altLang="zh-TW" dirty="0"/>
              <a:t>256*192</a:t>
            </a:r>
            <a:r>
              <a:rPr lang="zh-TW" altLang="en-US" dirty="0"/>
              <a:t>大小，預備輸進模型處理。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8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這裡的模型分為兩階段，剛剛的</a:t>
            </a:r>
            <a:r>
              <a:rPr lang="en-US" altLang="zh-TW" dirty="0"/>
              <a:t>3</a:t>
            </a:r>
            <a:r>
              <a:rPr lang="zh-TW" altLang="en-US" dirty="0"/>
              <a:t>個遮罩是模型的</a:t>
            </a:r>
            <a:r>
              <a:rPr lang="en-US" altLang="zh-TW" dirty="0"/>
              <a:t>input</a:t>
            </a:r>
            <a:r>
              <a:rPr lang="zh-TW" altLang="en-US" dirty="0"/>
              <a:t>之一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第一個是 </a:t>
            </a:r>
            <a:r>
              <a:rPr lang="en-US" altLang="zh-TW" dirty="0"/>
              <a:t>GMM-geometric matching modules, </a:t>
            </a:r>
            <a:r>
              <a:rPr lang="zh-TW" altLang="en-US" dirty="0"/>
              <a:t>作用是將想要穿的上衣服做適合自己身型的扭轉。我們將之前對身體姿勢分析的</a:t>
            </a:r>
            <a:r>
              <a:rPr lang="en-US" altLang="zh-TW" dirty="0"/>
              <a:t>3</a:t>
            </a:r>
            <a:r>
              <a:rPr lang="zh-TW" altLang="en-US" dirty="0"/>
              <a:t>張</a:t>
            </a:r>
            <a:r>
              <a:rPr lang="en-US" altLang="zh-TW" dirty="0"/>
              <a:t>mask</a:t>
            </a:r>
            <a:r>
              <a:rPr lang="zh-TW" altLang="en-US" dirty="0"/>
              <a:t> 與 目標衣服分別處理後， 用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regressor</a:t>
            </a:r>
            <a:r>
              <a:rPr lang="zh-TW" altLang="en-US" dirty="0"/>
              <a:t>求出一幅扭轉的權重 </a:t>
            </a:r>
            <a:r>
              <a:rPr lang="en-US" altLang="zh-TW" dirty="0"/>
              <a:t>theta</a:t>
            </a:r>
            <a:r>
              <a:rPr lang="zh-TW" altLang="en-US" dirty="0"/>
              <a:t>，輸入</a:t>
            </a:r>
            <a:r>
              <a:rPr lang="en-US" altLang="zh-TW" dirty="0"/>
              <a:t>TPS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，剛剛所提到的</a:t>
            </a:r>
            <a:r>
              <a:rPr lang="en-US" altLang="zh-TW" dirty="0"/>
              <a:t>TPS</a:t>
            </a:r>
            <a:r>
              <a:rPr lang="zh-TW" altLang="en-US" dirty="0"/>
              <a:t> </a:t>
            </a:r>
            <a:r>
              <a:rPr lang="en-US" altLang="zh-TW" dirty="0"/>
              <a:t>technique, </a:t>
            </a:r>
            <a:r>
              <a:rPr lang="zh-TW" altLang="en-US" dirty="0"/>
              <a:t>就是鉗入在這模塊中，讓想穿的衣服更貼身。也因為這是個生成模型， 我們這裡是用</a:t>
            </a:r>
            <a:r>
              <a:rPr lang="en-US" altLang="zh-TW" dirty="0"/>
              <a:t>L1 loss </a:t>
            </a:r>
            <a:r>
              <a:rPr lang="zh-TW" altLang="en-US" dirty="0"/>
              <a:t>來做生成影像的判斷。</a:t>
            </a:r>
            <a:endParaRPr lang="en-US" altLang="zh-TW" dirty="0"/>
          </a:p>
          <a:p>
            <a:r>
              <a:rPr lang="zh-TW" altLang="en-US" dirty="0"/>
              <a:t>在處理完衣服的扭轉後，來到第二階段，</a:t>
            </a:r>
            <a:r>
              <a:rPr lang="en-US" altLang="zh-TW" dirty="0"/>
              <a:t>TOM-try on modules, </a:t>
            </a:r>
            <a:r>
              <a:rPr lang="zh-TW" altLang="en-US" dirty="0"/>
              <a:t>我們用一個</a:t>
            </a:r>
            <a:r>
              <a:rPr lang="en-US" altLang="zh-TW" dirty="0" err="1"/>
              <a:t>Unet</a:t>
            </a:r>
            <a:r>
              <a:rPr lang="en-US" altLang="zh-TW" dirty="0"/>
              <a:t>,</a:t>
            </a:r>
            <a:r>
              <a:rPr lang="zh-TW" altLang="en-US" dirty="0"/>
              <a:t> 來對目標衣服的材質，紋路，扭轉的紋理做特別的處理，以期更貼近衣服的原樣，而在這個生成模型中，我們用</a:t>
            </a:r>
            <a:r>
              <a:rPr lang="en-US" altLang="zh-TW" dirty="0"/>
              <a:t>L1 </a:t>
            </a:r>
            <a:r>
              <a:rPr lang="zh-TW" altLang="en-US" dirty="0"/>
              <a:t>及</a:t>
            </a:r>
            <a:r>
              <a:rPr lang="en-US" altLang="zh-TW" dirty="0"/>
              <a:t>LVGG</a:t>
            </a:r>
            <a:r>
              <a:rPr lang="zh-TW" altLang="en-US" dirty="0"/>
              <a:t> </a:t>
            </a:r>
            <a:r>
              <a:rPr lang="en-US" altLang="zh-TW" dirty="0"/>
              <a:t>loss </a:t>
            </a:r>
            <a:r>
              <a:rPr lang="zh-TW" altLang="en-US" dirty="0"/>
              <a:t>來對生成的影像作判斷。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4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TPS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簡稱</a:t>
            </a:r>
            <a:r>
              <a:rPr lang="en-US" altLang="zh-TW" dirty="0"/>
              <a:t>TPS-Thin Plate Spline </a:t>
            </a:r>
            <a:r>
              <a:rPr lang="zh-TW" altLang="en-US" dirty="0"/>
              <a:t>，使用</a:t>
            </a:r>
            <a:r>
              <a:rPr lang="en-US" altLang="zh-TW" dirty="0"/>
              <a:t>2D</a:t>
            </a:r>
            <a:r>
              <a:rPr lang="zh-TW" altLang="en-US" dirty="0"/>
              <a:t>插值法，來估計變換的曲線並生成扭曲的服裝圖像，讓目標衣服可以隨模特兒姿態扭轉。 </a:t>
            </a:r>
            <a:r>
              <a:rPr lang="en-US" altLang="zh-TW" dirty="0"/>
              <a:t>We use shape context matching to estimate the TPS transformation and generate a warped clothing image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0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 到第二階段 </a:t>
            </a:r>
            <a:r>
              <a:rPr lang="en-US" altLang="zh-TW" dirty="0"/>
              <a:t>try on </a:t>
            </a:r>
            <a:r>
              <a:rPr lang="zh-TW" altLang="en-US" dirty="0"/>
              <a:t>顧名思義 就是讓照片中的人穿上所選的衣服。這裡用一個</a:t>
            </a:r>
            <a:r>
              <a:rPr lang="en-US" altLang="zh-TW" dirty="0" err="1"/>
              <a:t>Unet</a:t>
            </a:r>
            <a:r>
              <a:rPr lang="en-US" altLang="zh-TW" dirty="0"/>
              <a:t>, </a:t>
            </a:r>
            <a:r>
              <a:rPr lang="zh-TW" altLang="en-US" dirty="0"/>
              <a:t>讓身體和衣服的圖像做結合 在以</a:t>
            </a:r>
            <a:r>
              <a:rPr lang="en-US" altLang="zh-TW" dirty="0"/>
              <a:t>L1+LVGGloss </a:t>
            </a:r>
            <a:r>
              <a:rPr lang="zh-TW" altLang="en-US" dirty="0"/>
              <a:t>來盼斷所生成的圖像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，剛剛所提到的</a:t>
            </a:r>
            <a:r>
              <a:rPr lang="en-US" altLang="zh-TW" dirty="0"/>
              <a:t>TPS</a:t>
            </a:r>
            <a:r>
              <a:rPr lang="zh-TW" altLang="en-US" dirty="0"/>
              <a:t> </a:t>
            </a:r>
            <a:r>
              <a:rPr lang="en-US" altLang="zh-TW" dirty="0"/>
              <a:t>technique, </a:t>
            </a:r>
            <a:r>
              <a:rPr lang="zh-TW" altLang="en-US" dirty="0"/>
              <a:t>就是鉗入在這模塊中，讓想穿的衣服更貼身。也因為這是個生成模型， 我們這裡是用</a:t>
            </a:r>
            <a:r>
              <a:rPr lang="en-US" altLang="zh-TW" dirty="0"/>
              <a:t>L1 loss </a:t>
            </a:r>
            <a:r>
              <a:rPr lang="zh-TW" altLang="en-US" dirty="0"/>
              <a:t>來做生成影像的判斷。</a:t>
            </a:r>
            <a:endParaRPr lang="en-US" altLang="zh-TW" dirty="0"/>
          </a:p>
          <a:p>
            <a:r>
              <a:rPr lang="zh-TW" altLang="en-US" dirty="0"/>
              <a:t>在處理完衣服的扭轉後，來到第二階段，</a:t>
            </a:r>
            <a:r>
              <a:rPr lang="en-US" altLang="zh-TW" dirty="0"/>
              <a:t>TOM-try on modules, </a:t>
            </a:r>
            <a:r>
              <a:rPr lang="zh-TW" altLang="en-US" dirty="0"/>
              <a:t>我們用一個</a:t>
            </a:r>
            <a:r>
              <a:rPr lang="en-US" altLang="zh-TW" dirty="0" err="1"/>
              <a:t>Unet</a:t>
            </a:r>
            <a:r>
              <a:rPr lang="en-US" altLang="zh-TW" dirty="0"/>
              <a:t>,</a:t>
            </a:r>
            <a:r>
              <a:rPr lang="zh-TW" altLang="en-US" dirty="0"/>
              <a:t> 來對目標衣服的材質，紋路，扭轉的紋理做特別的處理，以期更貼近衣服的原樣，而在這個生成模型中，我們用</a:t>
            </a:r>
            <a:r>
              <a:rPr lang="en-US" altLang="zh-TW" dirty="0"/>
              <a:t>L1 </a:t>
            </a:r>
            <a:r>
              <a:rPr lang="zh-TW" altLang="en-US" dirty="0"/>
              <a:t>及</a:t>
            </a:r>
            <a:r>
              <a:rPr lang="en-US" altLang="zh-TW" dirty="0"/>
              <a:t>LVGG</a:t>
            </a:r>
            <a:r>
              <a:rPr lang="zh-TW" altLang="en-US" dirty="0"/>
              <a:t> </a:t>
            </a:r>
            <a:r>
              <a:rPr lang="en-US" altLang="zh-TW" dirty="0"/>
              <a:t>loss </a:t>
            </a:r>
            <a:r>
              <a:rPr lang="zh-TW" altLang="en-US" dirty="0"/>
              <a:t>來對生成的影像作判斷。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14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那現在我們就來看看結果八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E56FA-614A-4CE6-B396-FB1DB068D21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87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38CAD-B6D4-4AB7-82FF-D174EB89C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29BBA-667B-4832-AB12-6ADC3CDF2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4B66BB-F498-47DB-AF28-D153D76D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B9BE-B005-4E32-97B5-E819687DD7CD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FC2458-5D4D-444F-A654-E9EBFE13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886721-8904-446F-A75C-88D04ADC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8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EFF3-9401-4B93-88FD-2897CFE7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2F68F5-344D-4C7B-BCA0-08A1BF7BD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DA5B5B-EBEF-41BB-B750-3648232B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F1A7-557E-46E0-8C33-9737B052D6DC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B12A7-2057-426B-82A0-AC9F3ABC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EBD115-07A0-444A-938E-B05A8F6B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15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2BF3980-6DBF-493A-B8BF-6398DAB28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321678-8A4A-4C0E-B5F7-93A35705B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B4508A-F0CF-4208-818D-E8F4CA6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E35-948C-485A-9025-C00EEB30CDB2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8F7B8B-8A8F-4B25-BA56-56BEA795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6E6F0-1D7A-4F8A-95B7-EB682EDE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2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B0F818-A206-4F76-883A-F33CC43A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ABF6C-309A-4FBF-9D23-D6F13874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76AFD8-CC17-4559-BBE7-6E039C71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9CA2-D483-4869-8BDD-2864995AC43B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C7CA3-2064-47CD-839B-D90B0BBA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0AD5E-F67E-4BF7-8F44-78DE3DBC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59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BDB5B-4EAD-4405-AF0C-52C14C9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063311-CEBF-472A-BED3-2E4B67481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23EF9-7676-474E-B7A4-5C384A6B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FF58-B6A9-435B-939F-2AD676ACB3C2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5B386-6BED-4451-8378-9248F122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F60931-BF90-409B-A494-56CC0B24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14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B41DF-5711-46A5-8CD8-DD5E80D7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38EAE-9A0B-4914-870D-B107347B1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F3A760-5AC8-4121-B4A2-5B70AAC8E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50373F-4E10-412A-B406-BD0DFC58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C4A2-E7A9-4830-8908-DFA73B9C8EFE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7795C7-8EBB-434A-BDB8-EC6D45B7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0B027C-5120-4D8E-AE03-9891A20F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1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26647-E823-4018-99C7-0B6EDE14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1307C7-6B86-4B8D-951A-04BB04F6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3455BB-539A-4C5D-B385-EB51E88A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436ACB-ED00-4CA0-9DE5-0178C4D31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FAB274-F81D-4852-99F6-C337DCCAB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C05DA4-5A0D-4AB5-8DE9-CF354116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416EA-7A97-4479-99ED-46AAAEF64C9F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05EEB6-172F-4B1A-9475-6398D67F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4F1C3F2-6577-4E3C-8168-5D876BE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10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9F55E-2C96-4351-A10A-90E903B4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1010E32-709A-4724-9F49-2608E5F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A7E1-0532-40B5-8B05-13E687D63B4F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4E2259-63A1-4C3C-A985-45676000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82DF01-69CA-4C41-8293-EEFF64A4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5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41BBF6-130A-4C9A-B701-B3A031E8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AF39-4886-49F0-BF01-3A0FDE5F92A8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C43C41-2104-4CC6-9314-83FA05AF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2577E-2F7B-4A2D-810D-69E8465C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99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392DB-7EF2-48C7-888D-EE983B39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3D1F76-B2FB-46C1-AE1B-C6D13164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210A94-F1A7-431B-8A45-D49B8CC23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28D997-AD11-4B52-AA70-7C99B564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D669-D6A6-4F47-87AD-0DDD76FBFF50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7C424A-CE04-4A03-8511-631A042A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D787FE-4795-440E-89A1-2764E718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90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80A8E-7BE5-4D71-830F-C8814FFA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7EC63BE-D99E-4BB7-86A9-2A6CC538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93D546-7574-4790-9443-21BDF294A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C53C27-81BE-4A58-B252-2A0611CA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E91B-2FB9-4444-A560-D8433450EF49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8A7A64-B8FA-4EE9-87EF-A8F9A80D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31B2C-6D10-4ABB-BC72-D754B655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6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3C82C45-6A45-4ED0-885D-8C813CF6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66C321-CCF6-42CC-BC48-0ED4490C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9FB853-F920-4556-A436-E2557542E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0747-FC27-4B76-9467-FC8C5272A628}" type="datetime1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E0C91-DAED-4292-80A8-B9DA5ADB4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1DFDA9-CB2A-4068-98CF-DBF12861E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8947-B70D-4BDA-B201-5AB4C00027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76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ichinese.com.tw/report/bzc871520-global-virtual-fitting-room-market-size-study-by.html" TargetMode="External"/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3" Type="http://schemas.openxmlformats.org/officeDocument/2006/relationships/image" Target="../media/image50.jp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5" Type="http://schemas.openxmlformats.org/officeDocument/2006/relationships/image" Target="../media/image6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Relationship Id="rId1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iichinese.com.tw/report/bzc871520-global-virtual-fitting-room-market-size-study-by.html" TargetMode="External"/><Relationship Id="rId5" Type="http://schemas.openxmlformats.org/officeDocument/2006/relationships/hyperlink" Target="https://www.statista.com/statistics/278890/us-apparel-and-accessories-retail-e-commerce-revenue/" TargetMode="Externa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68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12" Type="http://schemas.openxmlformats.org/officeDocument/2006/relationships/image" Target="../media/image6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66C3D13-BF4C-4EC9-8F45-974E74BE9E05}"/>
              </a:ext>
            </a:extLst>
          </p:cNvPr>
          <p:cNvSpPr txBox="1"/>
          <p:nvPr/>
        </p:nvSpPr>
        <p:spPr>
          <a:xfrm>
            <a:off x="4395448" y="2676466"/>
            <a:ext cx="5396300" cy="2887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1600" kern="1200" dirty="0">
              <a:solidFill>
                <a:schemeClr val="bg1">
                  <a:lumMod val="50000"/>
                </a:schemeClr>
              </a:solidFill>
              <a:latin typeface="Aharoni" panose="020B0604020202020204" pitchFamily="2" charset="-79"/>
              <a:ea typeface="+mj-ea"/>
              <a:cs typeface="Aharoni" panose="020B0604020202020204" pitchFamily="2" charset="-79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周佩穎 </a:t>
            </a:r>
            <a:r>
              <a:rPr lang="en-US" altLang="zh-TW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BT082037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曾衒銘 </a:t>
            </a:r>
            <a:r>
              <a:rPr lang="en-US" altLang="zh-TW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BT082055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李冠緯 </a:t>
            </a:r>
            <a:r>
              <a:rPr lang="en-US" altLang="zh-TW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BT082056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鍾世恩 </a:t>
            </a:r>
            <a:r>
              <a:rPr lang="en-US" altLang="zh-TW" sz="2000" b="1" kern="1200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BT082060</a:t>
            </a:r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3312A3FE-9443-439D-A022-BF27112F7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63" r="1" b="1215"/>
          <a:stretch/>
        </p:blipFill>
        <p:spPr>
          <a:xfrm rot="21183502">
            <a:off x="1147733" y="1029596"/>
            <a:ext cx="4119330" cy="53720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5C3D95-6DE9-426B-A5FD-6968FB01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F5AE912-C8D9-4A7A-9DF1-8DDAA2CCEFBE}"/>
              </a:ext>
            </a:extLst>
          </p:cNvPr>
          <p:cNvSpPr txBox="1"/>
          <p:nvPr/>
        </p:nvSpPr>
        <p:spPr>
          <a:xfrm>
            <a:off x="5683474" y="1769424"/>
            <a:ext cx="4738396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800" dirty="0">
                <a:solidFill>
                  <a:schemeClr val="bg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AI Get Dressed</a:t>
            </a:r>
          </a:p>
        </p:txBody>
      </p:sp>
    </p:spTree>
    <p:extLst>
      <p:ext uri="{BB962C8B-B14F-4D97-AF65-F5344CB8AC3E}">
        <p14:creationId xmlns:p14="http://schemas.microsoft.com/office/powerpoint/2010/main" val="124211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DA802-F4FF-428F-897C-1DA5212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24" name="圖片 23" descr="一張含有 服飾 的圖片&#10;&#10;自動產生的描述">
            <a:extLst>
              <a:ext uri="{FF2B5EF4-FFF2-40B4-BE49-F238E27FC236}">
                <a16:creationId xmlns:a16="http://schemas.microsoft.com/office/drawing/2014/main" id="{EF99CB13-4282-49AF-8D60-269A9380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4312">
            <a:off x="706023" y="4380486"/>
            <a:ext cx="1441585" cy="1826545"/>
          </a:xfrm>
          <a:prstGeom prst="rect">
            <a:avLst/>
          </a:prstGeom>
        </p:spPr>
      </p:pic>
      <p:pic>
        <p:nvPicPr>
          <p:cNvPr id="25" name="圖片 24" descr="一張含有 服飾 的圖片&#10;&#10;自動產生的描述">
            <a:extLst>
              <a:ext uri="{FF2B5EF4-FFF2-40B4-BE49-F238E27FC236}">
                <a16:creationId xmlns:a16="http://schemas.microsoft.com/office/drawing/2014/main" id="{FFCFF59E-FDE8-4560-BA77-378AC5155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4510">
            <a:off x="2079655" y="4885390"/>
            <a:ext cx="1201349" cy="1522156"/>
          </a:xfrm>
          <a:prstGeom prst="rect">
            <a:avLst/>
          </a:prstGeom>
        </p:spPr>
      </p:pic>
      <p:pic>
        <p:nvPicPr>
          <p:cNvPr id="6" name="圖片 5" descr="一張含有 服飾, 女性, 個人, 牆 的圖片&#10;&#10;自動產生的描述">
            <a:extLst>
              <a:ext uri="{FF2B5EF4-FFF2-40B4-BE49-F238E27FC236}">
                <a16:creationId xmlns:a16="http://schemas.microsoft.com/office/drawing/2014/main" id="{E96E739B-2256-4225-9709-37505C32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210">
            <a:off x="1792960" y="1833717"/>
            <a:ext cx="1540877" cy="20545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6" y="165647"/>
            <a:ext cx="2588348" cy="219359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圖片 37" descr="一張含有 服飾 的圖片&#10;&#10;自動產生的描述">
            <a:extLst>
              <a:ext uri="{FF2B5EF4-FFF2-40B4-BE49-F238E27FC236}">
                <a16:creationId xmlns:a16="http://schemas.microsoft.com/office/drawing/2014/main" id="{B08E94B3-ABD1-44B9-BFB5-3F68149BB0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8957"/>
          <a:stretch/>
        </p:blipFill>
        <p:spPr>
          <a:xfrm rot="20304166">
            <a:off x="576172" y="2517811"/>
            <a:ext cx="1073164" cy="114235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C5BEDCE1-9FD7-4198-AA01-E72D026A92C0}"/>
              </a:ext>
            </a:extLst>
          </p:cNvPr>
          <p:cNvGrpSpPr/>
          <p:nvPr/>
        </p:nvGrpSpPr>
        <p:grpSpPr>
          <a:xfrm>
            <a:off x="3818162" y="1333331"/>
            <a:ext cx="8420580" cy="2572001"/>
            <a:chOff x="2206084" y="1133727"/>
            <a:chExt cx="8420580" cy="2572001"/>
          </a:xfrm>
        </p:grpSpPr>
        <p:pic>
          <p:nvPicPr>
            <p:cNvPr id="5" name="圖片 4" descr="一張含有 服飾, 牆, 個人, 女性 的圖片&#10;&#10;自動產生的描述">
              <a:extLst>
                <a:ext uri="{FF2B5EF4-FFF2-40B4-BE49-F238E27FC236}">
                  <a16:creationId xmlns:a16="http://schemas.microsoft.com/office/drawing/2014/main" id="{558D77F7-B59E-496E-B48F-1696F09D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084" y="1133727"/>
              <a:ext cx="1828800" cy="2532718"/>
            </a:xfrm>
            <a:prstGeom prst="rect">
              <a:avLst/>
            </a:prstGeom>
          </p:spPr>
        </p:pic>
        <p:pic>
          <p:nvPicPr>
            <p:cNvPr id="28" name="圖片 27" descr="一張含有 服飾, 個人, 牆 的圖片&#10;&#10;自動產生的描述">
              <a:extLst>
                <a:ext uri="{FF2B5EF4-FFF2-40B4-BE49-F238E27FC236}">
                  <a16:creationId xmlns:a16="http://schemas.microsoft.com/office/drawing/2014/main" id="{7CCD9BEA-36AD-4577-AA8C-BB1216BC5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776" y="1135245"/>
              <a:ext cx="1916542" cy="2555389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7E62486-5645-45EE-88E4-681A5A59850A}"/>
                </a:ext>
              </a:extLst>
            </p:cNvPr>
            <p:cNvSpPr txBox="1"/>
            <p:nvPr/>
          </p:nvSpPr>
          <p:spPr>
            <a:xfrm>
              <a:off x="3526531" y="3321302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200K</a:t>
              </a:r>
              <a:endParaRPr lang="zh-TW" altLang="en-US" dirty="0"/>
            </a:p>
          </p:txBody>
        </p:sp>
        <p:pic>
          <p:nvPicPr>
            <p:cNvPr id="30" name="圖片 29" descr="一張含有 服飾, 個人 的圖片&#10;&#10;自動產生的描述">
              <a:extLst>
                <a:ext uri="{FF2B5EF4-FFF2-40B4-BE49-F238E27FC236}">
                  <a16:creationId xmlns:a16="http://schemas.microsoft.com/office/drawing/2014/main" id="{C057721A-74A3-4DBB-9E90-FF4DE8D6D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343" y="1155756"/>
              <a:ext cx="1886729" cy="2515639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FCAAB10-0471-4A12-AC6F-95113B8DF49C}"/>
                </a:ext>
              </a:extLst>
            </p:cNvPr>
            <p:cNvSpPr txBox="1"/>
            <p:nvPr/>
          </p:nvSpPr>
          <p:spPr>
            <a:xfrm>
              <a:off x="5513535" y="3297113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400K</a:t>
              </a:r>
              <a:endParaRPr lang="zh-TW" altLang="en-US" dirty="0"/>
            </a:p>
          </p:txBody>
        </p:sp>
        <p:pic>
          <p:nvPicPr>
            <p:cNvPr id="36" name="圖片 35" descr="一張含有 服飾, 個人, 牆 的圖片&#10;&#10;自動產生的描述">
              <a:extLst>
                <a:ext uri="{FF2B5EF4-FFF2-40B4-BE49-F238E27FC236}">
                  <a16:creationId xmlns:a16="http://schemas.microsoft.com/office/drawing/2014/main" id="{A701A006-04DD-4D57-B6A8-9E5524AC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143" y="1146664"/>
              <a:ext cx="1889836" cy="2519781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35EF6A43-ACD1-45FA-98BB-1A8124B5F3A7}"/>
                </a:ext>
              </a:extLst>
            </p:cNvPr>
            <p:cNvSpPr txBox="1"/>
            <p:nvPr/>
          </p:nvSpPr>
          <p:spPr>
            <a:xfrm>
              <a:off x="7669238" y="3312353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600K</a:t>
              </a:r>
              <a:endParaRPr lang="zh-TW" altLang="en-US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E4DF354-3716-4F8F-8E72-456C89E7AD3E}"/>
                </a:ext>
              </a:extLst>
            </p:cNvPr>
            <p:cNvSpPr txBox="1"/>
            <p:nvPr/>
          </p:nvSpPr>
          <p:spPr>
            <a:xfrm>
              <a:off x="9607110" y="3336396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2000K</a:t>
              </a:r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0D540A-14F4-44F5-B9E0-2BE0058CD69E}"/>
              </a:ext>
            </a:extLst>
          </p:cNvPr>
          <p:cNvGrpSpPr/>
          <p:nvPr/>
        </p:nvGrpSpPr>
        <p:grpSpPr>
          <a:xfrm>
            <a:off x="3681791" y="4067834"/>
            <a:ext cx="8161399" cy="2346718"/>
            <a:chOff x="3650948" y="3868999"/>
            <a:chExt cx="8161399" cy="2346718"/>
          </a:xfrm>
        </p:grpSpPr>
        <p:pic>
          <p:nvPicPr>
            <p:cNvPr id="26" name="圖片 25" descr="一張含有 服飾 的圖片&#10;&#10;自動產生的描述">
              <a:extLst>
                <a:ext uri="{FF2B5EF4-FFF2-40B4-BE49-F238E27FC236}">
                  <a16:creationId xmlns:a16="http://schemas.microsoft.com/office/drawing/2014/main" id="{765A5032-6511-4ABC-8B4A-EEFAD421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393" y="3868999"/>
              <a:ext cx="1743303" cy="2324403"/>
            </a:xfrm>
            <a:prstGeom prst="rect">
              <a:avLst/>
            </a:prstGeom>
          </p:spPr>
        </p:pic>
        <p:pic>
          <p:nvPicPr>
            <p:cNvPr id="27" name="圖片 26" descr="一張含有 服飾 的圖片&#10;&#10;自動產生的描述">
              <a:extLst>
                <a:ext uri="{FF2B5EF4-FFF2-40B4-BE49-F238E27FC236}">
                  <a16:creationId xmlns:a16="http://schemas.microsoft.com/office/drawing/2014/main" id="{0EF33557-F1D9-4F0B-BCC8-8778551B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022" y="3891313"/>
              <a:ext cx="1743303" cy="2324404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7F5E2D6B-CDBE-483B-B5A4-6EA3883586AA}"/>
                </a:ext>
              </a:extLst>
            </p:cNvPr>
            <p:cNvSpPr txBox="1"/>
            <p:nvPr/>
          </p:nvSpPr>
          <p:spPr>
            <a:xfrm>
              <a:off x="10792793" y="5832512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2000K</a:t>
              </a:r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9EED2F5-B63D-40E8-80D0-0979D6C28420}"/>
                </a:ext>
              </a:extLst>
            </p:cNvPr>
            <p:cNvSpPr txBox="1"/>
            <p:nvPr/>
          </p:nvSpPr>
          <p:spPr>
            <a:xfrm>
              <a:off x="8879688" y="5816259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600K</a:t>
              </a:r>
              <a:endParaRPr lang="zh-TW" altLang="en-US" dirty="0"/>
            </a:p>
          </p:txBody>
        </p:sp>
        <p:pic>
          <p:nvPicPr>
            <p:cNvPr id="9" name="圖片 8" descr="一張含有 服飾, 牆, 個人 的圖片&#10;&#10;自動產生的描述">
              <a:extLst>
                <a:ext uri="{FF2B5EF4-FFF2-40B4-BE49-F238E27FC236}">
                  <a16:creationId xmlns:a16="http://schemas.microsoft.com/office/drawing/2014/main" id="{53F6C0DF-D2BB-46BB-BC35-47035E7A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948" y="3880427"/>
              <a:ext cx="1743302" cy="2324403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14AD9DB-3E94-417B-9836-AFDE353354E8}"/>
                </a:ext>
              </a:extLst>
            </p:cNvPr>
            <p:cNvSpPr txBox="1"/>
            <p:nvPr/>
          </p:nvSpPr>
          <p:spPr>
            <a:xfrm>
              <a:off x="4893372" y="5838711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200K</a:t>
              </a:r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878A3B0-F834-4832-B722-8043FD8F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669" y="3872889"/>
              <a:ext cx="1748956" cy="2331941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11E9836-2909-4BA7-9E9B-BAE34E6B7ABB}"/>
                </a:ext>
              </a:extLst>
            </p:cNvPr>
            <p:cNvSpPr txBox="1"/>
            <p:nvPr/>
          </p:nvSpPr>
          <p:spPr>
            <a:xfrm>
              <a:off x="6865696" y="5809834"/>
              <a:ext cx="1019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400K</a:t>
              </a:r>
              <a:endParaRPr lang="zh-TW" altLang="en-US" dirty="0"/>
            </a:p>
          </p:txBody>
        </p:sp>
      </p:grpSp>
      <p:sp>
        <p:nvSpPr>
          <p:cNvPr id="29" name="標題 1">
            <a:extLst>
              <a:ext uri="{FF2B5EF4-FFF2-40B4-BE49-F238E27FC236}">
                <a16:creationId xmlns:a16="http://schemas.microsoft.com/office/drawing/2014/main" id="{2E91C52A-7F04-4D31-9B33-0BABA4C36EFA}"/>
              </a:ext>
            </a:extLst>
          </p:cNvPr>
          <p:cNvSpPr txBox="1">
            <a:spLocks/>
          </p:cNvSpPr>
          <p:nvPr/>
        </p:nvSpPr>
        <p:spPr>
          <a:xfrm>
            <a:off x="102082" y="70259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Experime</a:t>
            </a:r>
            <a:r>
              <a:rPr lang="en-US" altLang="zh-TW" sz="4800" b="1" kern="1200" dirty="0">
                <a:latin typeface="+mj-lt"/>
                <a:ea typeface="+mj-ea"/>
                <a:cs typeface="+mj-cs"/>
              </a:rPr>
              <a:t>nt</a:t>
            </a:r>
          </a:p>
        </p:txBody>
      </p:sp>
    </p:spTree>
    <p:extLst>
      <p:ext uri="{BB962C8B-B14F-4D97-AF65-F5344CB8AC3E}">
        <p14:creationId xmlns:p14="http://schemas.microsoft.com/office/powerpoint/2010/main" val="426993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79" y="1798320"/>
            <a:ext cx="2834137" cy="277368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圖片 10" descr="一張含有 個人, 服飾, 女性 的圖片&#10;&#10;自動產生的描述">
            <a:extLst>
              <a:ext uri="{FF2B5EF4-FFF2-40B4-BE49-F238E27FC236}">
                <a16:creationId xmlns:a16="http://schemas.microsoft.com/office/drawing/2014/main" id="{A00F91CB-7F56-422A-B5E4-C1C5F883D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985" y="771297"/>
            <a:ext cx="2139046" cy="2665749"/>
          </a:xfrm>
          <a:prstGeom prst="rect">
            <a:avLst/>
          </a:prstGeom>
        </p:spPr>
      </p:pic>
      <p:pic>
        <p:nvPicPr>
          <p:cNvPr id="12" name="圖片 11" descr="一張含有 個人 的圖片&#10;&#10;自動產生的描述">
            <a:extLst>
              <a:ext uri="{FF2B5EF4-FFF2-40B4-BE49-F238E27FC236}">
                <a16:creationId xmlns:a16="http://schemas.microsoft.com/office/drawing/2014/main" id="{52EDF8D9-BD52-4E08-857A-5DBC200CC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59" y="771297"/>
            <a:ext cx="2046822" cy="266574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72D775-E928-4A78-8353-FF239DB6E719}"/>
              </a:ext>
            </a:extLst>
          </p:cNvPr>
          <p:cNvSpPr txBox="1"/>
          <p:nvPr/>
        </p:nvSpPr>
        <p:spPr>
          <a:xfrm>
            <a:off x="10138726" y="342317"/>
            <a:ext cx="1245039" cy="31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VGG 19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F65350-6877-4208-AFE7-1B291CAE8611}"/>
              </a:ext>
            </a:extLst>
          </p:cNvPr>
          <p:cNvSpPr txBox="1"/>
          <p:nvPr/>
        </p:nvSpPr>
        <p:spPr>
          <a:xfrm>
            <a:off x="5551483" y="771297"/>
            <a:ext cx="1245039" cy="31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Resnet101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ABB0D4-C267-4260-AAFB-444729E9F775}"/>
              </a:ext>
            </a:extLst>
          </p:cNvPr>
          <p:cNvSpPr txBox="1"/>
          <p:nvPr/>
        </p:nvSpPr>
        <p:spPr>
          <a:xfrm>
            <a:off x="7715194" y="342317"/>
            <a:ext cx="140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Inception V3</a:t>
            </a:r>
            <a:endParaRPr lang="zh-TW" altLang="en-US" dirty="0"/>
          </a:p>
        </p:txBody>
      </p:sp>
      <p:pic>
        <p:nvPicPr>
          <p:cNvPr id="17" name="圖片 16" descr="一張含有 服飾, 個人 的圖片&#10;&#10;自動產生的描述">
            <a:extLst>
              <a:ext uri="{FF2B5EF4-FFF2-40B4-BE49-F238E27FC236}">
                <a16:creationId xmlns:a16="http://schemas.microsoft.com/office/drawing/2014/main" id="{0DA8AF98-5600-41D1-952D-453A40F14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60" y="3639289"/>
            <a:ext cx="2101096" cy="2657039"/>
          </a:xfrm>
          <a:prstGeom prst="rect">
            <a:avLst/>
          </a:prstGeom>
        </p:spPr>
      </p:pic>
      <p:pic>
        <p:nvPicPr>
          <p:cNvPr id="18" name="圖片 17" descr="一張含有 服飾, 個人 的圖片&#10;&#10;自動產生的描述">
            <a:extLst>
              <a:ext uri="{FF2B5EF4-FFF2-40B4-BE49-F238E27FC236}">
                <a16:creationId xmlns:a16="http://schemas.microsoft.com/office/drawing/2014/main" id="{30491944-B01A-4C40-863E-B0C3E75C7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59" y="3660766"/>
            <a:ext cx="2101096" cy="265703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DA802-F4FF-428F-897C-1DA5212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28EC2-7183-4FCE-B680-B6D09FD38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19" y="3660757"/>
            <a:ext cx="1672835" cy="22304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6ED54D-68CE-40E1-902B-530869ABB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20" y="1140243"/>
            <a:ext cx="1684676" cy="2246234"/>
          </a:xfrm>
          <a:prstGeom prst="rect">
            <a:avLst/>
          </a:prstGeom>
        </p:spPr>
      </p:pic>
      <p:pic>
        <p:nvPicPr>
          <p:cNvPr id="21" name="圖片 20" descr="一張含有 服飾 的圖片&#10;&#10;自動產生的描述">
            <a:extLst>
              <a:ext uri="{FF2B5EF4-FFF2-40B4-BE49-F238E27FC236}">
                <a16:creationId xmlns:a16="http://schemas.microsoft.com/office/drawing/2014/main" id="{B1A06D61-4F4B-45D0-9CCD-D204F828C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76" y="1179286"/>
            <a:ext cx="1660679" cy="221423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140B3A7-892B-4605-A00C-7BEFCC78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61" y="3660757"/>
            <a:ext cx="1726535" cy="230204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827176D-22AE-4934-A17D-065E155747C2}"/>
              </a:ext>
            </a:extLst>
          </p:cNvPr>
          <p:cNvSpPr txBox="1"/>
          <p:nvPr/>
        </p:nvSpPr>
        <p:spPr>
          <a:xfrm>
            <a:off x="3710708" y="762348"/>
            <a:ext cx="124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MSE Loss</a:t>
            </a:r>
            <a:endParaRPr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A4D3EF9B-E4AE-4BE8-BED3-9C80136FE56E}"/>
              </a:ext>
            </a:extLst>
          </p:cNvPr>
          <p:cNvSpPr txBox="1">
            <a:spLocks/>
          </p:cNvSpPr>
          <p:nvPr/>
        </p:nvSpPr>
        <p:spPr>
          <a:xfrm>
            <a:off x="-385699" y="2060542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30819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89AE5DE6-1605-4758-A674-E15E30E231F5}"/>
              </a:ext>
            </a:extLst>
          </p:cNvPr>
          <p:cNvSpPr txBox="1">
            <a:spLocks/>
          </p:cNvSpPr>
          <p:nvPr/>
        </p:nvSpPr>
        <p:spPr>
          <a:xfrm>
            <a:off x="876300" y="84763"/>
            <a:ext cx="2459858" cy="222028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600" dirty="0">
              <a:solidFill>
                <a:srgbClr val="FFFF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7D466A-A5FB-4E21-A08D-7AFC27D9F3C0}"/>
              </a:ext>
            </a:extLst>
          </p:cNvPr>
          <p:cNvSpPr/>
          <p:nvPr/>
        </p:nvSpPr>
        <p:spPr>
          <a:xfrm>
            <a:off x="5677100" y="2510078"/>
            <a:ext cx="418900" cy="27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62025820-1EB5-47D4-8188-1B5CFE2A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6034D8-8523-4021-A023-9026D6789E98}"/>
              </a:ext>
            </a:extLst>
          </p:cNvPr>
          <p:cNvSpPr txBox="1"/>
          <p:nvPr/>
        </p:nvSpPr>
        <p:spPr>
          <a:xfrm>
            <a:off x="879143" y="779407"/>
            <a:ext cx="4071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bg1"/>
                </a:solidFill>
              </a:rPr>
              <a:t>Comparis</a:t>
            </a:r>
            <a:r>
              <a:rPr lang="en-US" altLang="zh-TW" sz="4800" dirty="0"/>
              <a:t>on….</a:t>
            </a:r>
            <a:endParaRPr lang="zh-TW" altLang="en-US" sz="48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12194CC-7311-445B-8263-A56AF45C2FE8}"/>
              </a:ext>
            </a:extLst>
          </p:cNvPr>
          <p:cNvGrpSpPr/>
          <p:nvPr/>
        </p:nvGrpSpPr>
        <p:grpSpPr>
          <a:xfrm>
            <a:off x="9799830" y="1343038"/>
            <a:ext cx="2117904" cy="4390065"/>
            <a:chOff x="9799830" y="1343038"/>
            <a:chExt cx="2117904" cy="4390065"/>
          </a:xfrm>
        </p:grpSpPr>
        <p:pic>
          <p:nvPicPr>
            <p:cNvPr id="5" name="圖片 4" descr="一張含有 服飾, 牆, 個人 的圖片&#10;&#10;自動產生的描述">
              <a:extLst>
                <a:ext uri="{FF2B5EF4-FFF2-40B4-BE49-F238E27FC236}">
                  <a16:creationId xmlns:a16="http://schemas.microsoft.com/office/drawing/2014/main" id="{1F8B6B22-1C3D-44D7-A9C9-60DCAE994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830" y="3360478"/>
              <a:ext cx="1553969" cy="1977810"/>
            </a:xfrm>
            <a:prstGeom prst="rect">
              <a:avLst/>
            </a:prstGeom>
          </p:spPr>
        </p:pic>
        <p:pic>
          <p:nvPicPr>
            <p:cNvPr id="8" name="圖片 7" descr="一張含有 服飾, 個人, 牆, 女性 的圖片&#10;&#10;自動產生的描述">
              <a:extLst>
                <a:ext uri="{FF2B5EF4-FFF2-40B4-BE49-F238E27FC236}">
                  <a16:creationId xmlns:a16="http://schemas.microsoft.com/office/drawing/2014/main" id="{1795A965-0523-493B-99D6-E48A53AA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830" y="1343038"/>
              <a:ext cx="1550933" cy="197394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7451D60-D088-419F-AAE3-3BAC296EB3C1}"/>
                </a:ext>
              </a:extLst>
            </p:cNvPr>
            <p:cNvSpPr txBox="1"/>
            <p:nvPr/>
          </p:nvSpPr>
          <p:spPr>
            <a:xfrm>
              <a:off x="10171738" y="5271438"/>
              <a:ext cx="1745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Ours</a:t>
              </a:r>
              <a:endParaRPr lang="zh-TW" altLang="en-US" sz="2400" b="1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509ADA-77E1-49C4-A477-2CF84731CBCB}"/>
              </a:ext>
            </a:extLst>
          </p:cNvPr>
          <p:cNvGrpSpPr/>
          <p:nvPr/>
        </p:nvGrpSpPr>
        <p:grpSpPr>
          <a:xfrm>
            <a:off x="3406570" y="1673424"/>
            <a:ext cx="6294380" cy="3965800"/>
            <a:chOff x="3406570" y="1673424"/>
            <a:chExt cx="6294380" cy="3965800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A20A196-8C2D-482C-A751-755F4B389E3D}"/>
                </a:ext>
              </a:extLst>
            </p:cNvPr>
            <p:cNvSpPr txBox="1"/>
            <p:nvPr/>
          </p:nvSpPr>
          <p:spPr>
            <a:xfrm>
              <a:off x="4840687" y="5099855"/>
              <a:ext cx="876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CAGAN</a:t>
              </a:r>
              <a:endParaRPr lang="zh-TW" altLang="en-US" sz="16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7194B13-5886-4FD8-8673-E7F91D572CE5}"/>
                </a:ext>
              </a:extLst>
            </p:cNvPr>
            <p:cNvSpPr txBox="1"/>
            <p:nvPr/>
          </p:nvSpPr>
          <p:spPr>
            <a:xfrm>
              <a:off x="6070115" y="5095482"/>
              <a:ext cx="876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CRN</a:t>
              </a:r>
              <a:endParaRPr lang="zh-TW" altLang="en-US" sz="16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1762507-8C66-40BC-9BD9-97CB3EA88600}"/>
                </a:ext>
              </a:extLst>
            </p:cNvPr>
            <p:cNvSpPr txBox="1"/>
            <p:nvPr/>
          </p:nvSpPr>
          <p:spPr>
            <a:xfrm>
              <a:off x="7128585" y="5054449"/>
              <a:ext cx="1141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Encoder-Decoder</a:t>
              </a:r>
              <a:endParaRPr lang="zh-TW" altLang="en-US" sz="16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095170D-5BEA-4418-9E2E-D4C8320847CF}"/>
                </a:ext>
              </a:extLst>
            </p:cNvPr>
            <p:cNvSpPr txBox="1"/>
            <p:nvPr/>
          </p:nvSpPr>
          <p:spPr>
            <a:xfrm>
              <a:off x="8368750" y="5017064"/>
              <a:ext cx="133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Non-parametric</a:t>
              </a:r>
              <a:endParaRPr lang="zh-TW" altLang="en-US" sz="1600" dirty="0"/>
            </a:p>
          </p:txBody>
        </p:sp>
        <p:pic>
          <p:nvPicPr>
            <p:cNvPr id="22" name="圖片 21" descr="一張含有 相片, 差異, 多種, 束 的圖片&#10;&#10;自動產生的描述">
              <a:extLst>
                <a:ext uri="{FF2B5EF4-FFF2-40B4-BE49-F238E27FC236}">
                  <a16:creationId xmlns:a16="http://schemas.microsoft.com/office/drawing/2014/main" id="{E43FBED2-C37D-494B-9ADC-A1EF119F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3" t="4487" r="25085" b="48437"/>
            <a:stretch/>
          </p:blipFill>
          <p:spPr>
            <a:xfrm>
              <a:off x="3406570" y="1673424"/>
              <a:ext cx="5923500" cy="337410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8DC3950-79C7-4FBF-B882-748D0310A47F}"/>
                </a:ext>
              </a:extLst>
            </p:cNvPr>
            <p:cNvSpPr txBox="1"/>
            <p:nvPr/>
          </p:nvSpPr>
          <p:spPr>
            <a:xfrm>
              <a:off x="3534911" y="5099855"/>
              <a:ext cx="876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PRGAN</a:t>
              </a:r>
              <a:endParaRPr lang="zh-TW" altLang="en-US" sz="16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E259263-9BA7-4BA5-9A4B-1910C05E2D97}"/>
              </a:ext>
            </a:extLst>
          </p:cNvPr>
          <p:cNvGrpSpPr/>
          <p:nvPr/>
        </p:nvGrpSpPr>
        <p:grpSpPr>
          <a:xfrm>
            <a:off x="533400" y="2459169"/>
            <a:ext cx="2863445" cy="3331939"/>
            <a:chOff x="533400" y="2459169"/>
            <a:chExt cx="2863445" cy="3331939"/>
          </a:xfrm>
        </p:grpSpPr>
        <p:pic>
          <p:nvPicPr>
            <p:cNvPr id="3" name="圖片 2" descr="一張含有 相片, 差異, 多種, 束 的圖片&#10;&#10;自動產生的描述">
              <a:extLst>
                <a:ext uri="{FF2B5EF4-FFF2-40B4-BE49-F238E27FC236}">
                  <a16:creationId xmlns:a16="http://schemas.microsoft.com/office/drawing/2014/main" id="{9B8D40F6-98FA-4B05-8D53-1DE31DE7C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1" r="77085" b="48437"/>
            <a:stretch/>
          </p:blipFill>
          <p:spPr>
            <a:xfrm>
              <a:off x="533400" y="2781076"/>
              <a:ext cx="2368251" cy="3010032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88AB26C-5A60-48BA-AA82-4F8AD7178BE1}"/>
                </a:ext>
              </a:extLst>
            </p:cNvPr>
            <p:cNvSpPr txBox="1"/>
            <p:nvPr/>
          </p:nvSpPr>
          <p:spPr>
            <a:xfrm>
              <a:off x="1629400" y="2476300"/>
              <a:ext cx="1588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Target Clothing </a:t>
              </a:r>
              <a:endParaRPr lang="zh-TW" altLang="en-US" sz="16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67A05F8-81A7-4AC6-AC2D-6FA3B45BA688}"/>
                </a:ext>
              </a:extLst>
            </p:cNvPr>
            <p:cNvSpPr txBox="1"/>
            <p:nvPr/>
          </p:nvSpPr>
          <p:spPr>
            <a:xfrm>
              <a:off x="762097" y="2459169"/>
              <a:ext cx="7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Image</a:t>
              </a:r>
              <a:r>
                <a:rPr lang="en-US" altLang="zh-TW" dirty="0"/>
                <a:t> </a:t>
              </a:r>
              <a:endParaRPr lang="zh-TW" altLang="en-US" dirty="0"/>
            </a:p>
          </p:txBody>
        </p:sp>
        <p:sp>
          <p:nvSpPr>
            <p:cNvPr id="26" name="箭號: 向上 25">
              <a:extLst>
                <a:ext uri="{FF2B5EF4-FFF2-40B4-BE49-F238E27FC236}">
                  <a16:creationId xmlns:a16="http://schemas.microsoft.com/office/drawing/2014/main" id="{0C7C329F-3D3F-4A7C-8CB4-2C8E0682AF02}"/>
                </a:ext>
              </a:extLst>
            </p:cNvPr>
            <p:cNvSpPr/>
            <p:nvPr/>
          </p:nvSpPr>
          <p:spPr>
            <a:xfrm rot="5400000">
              <a:off x="2797329" y="3909160"/>
              <a:ext cx="550446" cy="648586"/>
            </a:xfrm>
            <a:prstGeom prst="up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65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3" y="1655117"/>
            <a:ext cx="2594469" cy="255236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圖片 10" descr="一張含有 服飾, 個人 的圖片&#10;&#10;自動產生的描述">
            <a:extLst>
              <a:ext uri="{FF2B5EF4-FFF2-40B4-BE49-F238E27FC236}">
                <a16:creationId xmlns:a16="http://schemas.microsoft.com/office/drawing/2014/main" id="{5F227F40-12ED-442D-AD18-064AA29F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52" y="3080643"/>
            <a:ext cx="1828800" cy="2483701"/>
          </a:xfrm>
          <a:prstGeom prst="rect">
            <a:avLst/>
          </a:prstGeom>
        </p:spPr>
      </p:pic>
      <p:pic>
        <p:nvPicPr>
          <p:cNvPr id="15" name="圖片 14" descr="一張含有 服飾, 牆, 女性, 個人 的圖片&#10;&#10;自動產生的描述">
            <a:extLst>
              <a:ext uri="{FF2B5EF4-FFF2-40B4-BE49-F238E27FC236}">
                <a16:creationId xmlns:a16="http://schemas.microsoft.com/office/drawing/2014/main" id="{B1075524-031B-4B23-A311-B61B2DA4C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41" y="3092031"/>
            <a:ext cx="1828800" cy="250626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5352F8-000C-4083-AD98-CCA847F9156F}"/>
              </a:ext>
            </a:extLst>
          </p:cNvPr>
          <p:cNvSpPr txBox="1"/>
          <p:nvPr/>
        </p:nvSpPr>
        <p:spPr>
          <a:xfrm>
            <a:off x="3225825" y="5598293"/>
            <a:ext cx="223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Hands over the body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F239E1-09FE-40D4-B502-9B14FA73613E}"/>
              </a:ext>
            </a:extLst>
          </p:cNvPr>
          <p:cNvSpPr txBox="1"/>
          <p:nvPr/>
        </p:nvSpPr>
        <p:spPr>
          <a:xfrm>
            <a:off x="5884710" y="5621384"/>
            <a:ext cx="157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Sleeve shadow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B00716-B6D7-423A-B868-DEDA61DC336B}"/>
              </a:ext>
            </a:extLst>
          </p:cNvPr>
          <p:cNvSpPr txBox="1"/>
          <p:nvPr/>
        </p:nvSpPr>
        <p:spPr>
          <a:xfrm>
            <a:off x="8054415" y="5621384"/>
            <a:ext cx="157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Back view</a:t>
            </a:r>
            <a:endParaRPr lang="zh-TW" altLang="en-US" dirty="0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A5F9C879-F917-465C-97AF-EDEA49F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9212B92-F546-4C08-B0DF-34EC6FED47B2}"/>
              </a:ext>
            </a:extLst>
          </p:cNvPr>
          <p:cNvSpPr txBox="1">
            <a:spLocks/>
          </p:cNvSpPr>
          <p:nvPr/>
        </p:nvSpPr>
        <p:spPr>
          <a:xfrm>
            <a:off x="-349962" y="1833031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Drawbacks</a:t>
            </a:r>
            <a:endParaRPr lang="en-US" altLang="zh-TW" sz="48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4" name="圖片 13" descr="一張含有 相片 的圖片&#10;&#10;自動產生的描述">
            <a:extLst>
              <a:ext uri="{FF2B5EF4-FFF2-40B4-BE49-F238E27FC236}">
                <a16:creationId xmlns:a16="http://schemas.microsoft.com/office/drawing/2014/main" id="{4F9DC84A-9DF7-443A-B59B-E13048558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t="66957"/>
          <a:stretch/>
        </p:blipFill>
        <p:spPr>
          <a:xfrm>
            <a:off x="10222365" y="1282268"/>
            <a:ext cx="1200470" cy="1735629"/>
          </a:xfrm>
          <a:prstGeom prst="rect">
            <a:avLst/>
          </a:prstGeom>
        </p:spPr>
      </p:pic>
      <p:pic>
        <p:nvPicPr>
          <p:cNvPr id="21" name="圖片 20" descr="一張含有 相片 的圖片&#10;&#10;自動產生的描述">
            <a:extLst>
              <a:ext uri="{FF2B5EF4-FFF2-40B4-BE49-F238E27FC236}">
                <a16:creationId xmlns:a16="http://schemas.microsoft.com/office/drawing/2014/main" id="{E4889805-238B-4E03-8DAF-FA2773F771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7" t="66957" r="34187"/>
          <a:stretch/>
        </p:blipFill>
        <p:spPr>
          <a:xfrm>
            <a:off x="9982200" y="3114592"/>
            <a:ext cx="1808805" cy="24837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9AEECE2-CE7D-4166-82EA-F7A282790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00" y="1317861"/>
            <a:ext cx="1279731" cy="17063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FD1879-8CF3-4236-AD86-B4C888B3C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11" y="3092031"/>
            <a:ext cx="1828800" cy="2438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1E3EC05-2033-4135-AC03-DA5B537D2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86" y="1338956"/>
            <a:ext cx="1279731" cy="17063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10B740A-6E11-47DE-8548-76B881304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51" y="1311589"/>
            <a:ext cx="1279731" cy="170630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6CAEAE-5AA7-4AB1-BE80-DB3E0FB161F2}"/>
              </a:ext>
            </a:extLst>
          </p:cNvPr>
          <p:cNvSpPr txBox="1"/>
          <p:nvPr/>
        </p:nvSpPr>
        <p:spPr>
          <a:xfrm>
            <a:off x="10084927" y="5619535"/>
            <a:ext cx="180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Whole changed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C506DC-9A5E-4933-87C3-B016A3819F90}"/>
              </a:ext>
            </a:extLst>
          </p:cNvPr>
          <p:cNvSpPr txBox="1"/>
          <p:nvPr/>
        </p:nvSpPr>
        <p:spPr>
          <a:xfrm>
            <a:off x="2657901" y="4830016"/>
            <a:ext cx="112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8C9BC93-8748-4B2D-8358-D74C41D278FE}"/>
              </a:ext>
            </a:extLst>
          </p:cNvPr>
          <p:cNvSpPr txBox="1"/>
          <p:nvPr/>
        </p:nvSpPr>
        <p:spPr>
          <a:xfrm>
            <a:off x="2642586" y="1655117"/>
            <a:ext cx="112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before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8553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一張含有 室內, 椅子, 牆, 沙發 的圖片&#10;&#10;自動產生的描述">
            <a:extLst>
              <a:ext uri="{FF2B5EF4-FFF2-40B4-BE49-F238E27FC236}">
                <a16:creationId xmlns:a16="http://schemas.microsoft.com/office/drawing/2014/main" id="{BF2748FE-0B40-4987-805A-D521B2B5A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3" r="-2" b="15600"/>
          <a:stretch/>
        </p:blipFill>
        <p:spPr>
          <a:xfrm>
            <a:off x="0" y="0"/>
            <a:ext cx="1219198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804F22-BF92-4E9E-BA0E-57E43AAB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altLang="zh-TW">
                <a:solidFill>
                  <a:srgbClr val="FFFFFF"/>
                </a:solidFill>
              </a:rPr>
            </a:br>
            <a:br>
              <a:rPr lang="en-US" altLang="zh-TW">
                <a:solidFill>
                  <a:srgbClr val="FFFFFF"/>
                </a:solidFill>
              </a:rPr>
            </a:b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4A02BB-3B43-41CE-8B12-71ED2C4CA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295" y="2572621"/>
            <a:ext cx="9144000" cy="109839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Future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018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64" y="765870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TW" sz="4800" b="1" dirty="0">
                <a:solidFill>
                  <a:srgbClr val="FFFFFF"/>
                </a:solidFill>
              </a:rPr>
              <a:t>Future Application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服飾, 女性, 個人 的圖片&#10;&#10;自動產生的描述">
            <a:extLst>
              <a:ext uri="{FF2B5EF4-FFF2-40B4-BE49-F238E27FC236}">
                <a16:creationId xmlns:a16="http://schemas.microsoft.com/office/drawing/2014/main" id="{64271CA3-8676-4B17-9296-B71312ADE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66255"/>
            <a:ext cx="5455917" cy="23187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0BC930-BB74-4CA4-B68B-6DBD63EA56E8}"/>
              </a:ext>
            </a:extLst>
          </p:cNvPr>
          <p:cNvSpPr txBox="1"/>
          <p:nvPr/>
        </p:nvSpPr>
        <p:spPr>
          <a:xfrm>
            <a:off x="8541427" y="2663918"/>
            <a:ext cx="292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Shoes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EA39BB-833C-4A44-B2AC-F88D90E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D94B3F-6132-45B8-A875-B3C9D724537B}"/>
              </a:ext>
            </a:extLst>
          </p:cNvPr>
          <p:cNvGrpSpPr/>
          <p:nvPr/>
        </p:nvGrpSpPr>
        <p:grpSpPr>
          <a:xfrm>
            <a:off x="1568527" y="2596836"/>
            <a:ext cx="3468466" cy="3749254"/>
            <a:chOff x="1568527" y="2596836"/>
            <a:chExt cx="3468466" cy="3749254"/>
          </a:xfrm>
        </p:grpSpPr>
        <p:pic>
          <p:nvPicPr>
            <p:cNvPr id="6" name="圖片 5" descr="一張含有 相片 的圖片&#10;&#10;自動產生的描述">
              <a:extLst>
                <a:ext uri="{FF2B5EF4-FFF2-40B4-BE49-F238E27FC236}">
                  <a16:creationId xmlns:a16="http://schemas.microsoft.com/office/drawing/2014/main" id="{4B036559-FCF3-4BC9-B850-640810BD3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3" t="66957"/>
            <a:stretch/>
          </p:blipFill>
          <p:spPr>
            <a:xfrm>
              <a:off x="1568527" y="3198690"/>
              <a:ext cx="1734233" cy="277806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AEC2D94-F05D-4176-AA83-384AAA0537BC}"/>
                </a:ext>
              </a:extLst>
            </p:cNvPr>
            <p:cNvSpPr txBox="1"/>
            <p:nvPr/>
          </p:nvSpPr>
          <p:spPr>
            <a:xfrm>
              <a:off x="1890281" y="2596836"/>
              <a:ext cx="2922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For Top and Bottom Clothing</a:t>
              </a:r>
              <a:endParaRPr lang="zh-TW" altLang="en-US" dirty="0"/>
            </a:p>
          </p:txBody>
        </p:sp>
        <p:pic>
          <p:nvPicPr>
            <p:cNvPr id="18" name="圖片 17" descr="一張含有 相片 的圖片&#10;&#10;自動產生的描述">
              <a:extLst>
                <a:ext uri="{FF2B5EF4-FFF2-40B4-BE49-F238E27FC236}">
                  <a16:creationId xmlns:a16="http://schemas.microsoft.com/office/drawing/2014/main" id="{CEE5BC89-F0F6-4E84-9133-2023B083A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8" t="66957" r="34155"/>
            <a:stretch/>
          </p:blipFill>
          <p:spPr>
            <a:xfrm>
              <a:off x="3302760" y="3198690"/>
              <a:ext cx="1734233" cy="2778068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DED5150-E3B0-446F-A84B-9BE6ADEC51B7}"/>
                </a:ext>
              </a:extLst>
            </p:cNvPr>
            <p:cNvSpPr txBox="1"/>
            <p:nvPr/>
          </p:nvSpPr>
          <p:spPr>
            <a:xfrm>
              <a:off x="1870910" y="5976758"/>
              <a:ext cx="112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before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9094C76-295C-4272-B3CB-61FA86A2CD6E}"/>
                </a:ext>
              </a:extLst>
            </p:cNvPr>
            <p:cNvSpPr txBox="1"/>
            <p:nvPr/>
          </p:nvSpPr>
          <p:spPr>
            <a:xfrm>
              <a:off x="3698924" y="5976758"/>
              <a:ext cx="112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after</a:t>
              </a:r>
              <a:endParaRPr lang="zh-TW" altLang="en-US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712715B-0E0F-4544-BEFF-FE23C72F6116}"/>
              </a:ext>
            </a:extLst>
          </p:cNvPr>
          <p:cNvGrpSpPr/>
          <p:nvPr/>
        </p:nvGrpSpPr>
        <p:grpSpPr>
          <a:xfrm>
            <a:off x="655264" y="2277801"/>
            <a:ext cx="5602509" cy="4580199"/>
            <a:chOff x="1149031" y="2693102"/>
            <a:chExt cx="5211689" cy="4102401"/>
          </a:xfrm>
        </p:grpSpPr>
        <p:pic>
          <p:nvPicPr>
            <p:cNvPr id="5" name="圖片 4" descr="一張含有 狗, 坐, 動物, 哺乳類 的圖片&#10;&#10;自動產生的描述">
              <a:extLst>
                <a:ext uri="{FF2B5EF4-FFF2-40B4-BE49-F238E27FC236}">
                  <a16:creationId xmlns:a16="http://schemas.microsoft.com/office/drawing/2014/main" id="{49F3F54C-9242-4355-961E-98B064A7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31" y="2693102"/>
              <a:ext cx="3745126" cy="3728481"/>
            </a:xfrm>
            <a:prstGeom prst="rect">
              <a:avLst/>
            </a:prstGeom>
          </p:spPr>
        </p:pic>
        <p:pic>
          <p:nvPicPr>
            <p:cNvPr id="10" name="圖片 9" descr="一張含有 室內, 狗, 紅色, 坐 的圖片&#10;&#10;自動產生的描述">
              <a:extLst>
                <a:ext uri="{FF2B5EF4-FFF2-40B4-BE49-F238E27FC236}">
                  <a16:creationId xmlns:a16="http://schemas.microsoft.com/office/drawing/2014/main" id="{7C2C3C46-5137-4FF0-A596-BFD21F16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1250" l="10000" r="90000">
                          <a14:foregroundMark x1="48958" y1="0" x2="44167" y2="9375"/>
                          <a14:foregroundMark x1="41903" y1="88332" x2="42292" y2="91250"/>
                          <a14:foregroundMark x1="40625" y1="78750" x2="41305" y2="83851"/>
                          <a14:foregroundMark x1="42292" y1="91250" x2="42292" y2="91250"/>
                          <a14:foregroundMark x1="42917" y1="90625" x2="48841" y2="82940"/>
                          <a14:foregroundMark x1="67575" y1="83125" x2="67917" y2="83750"/>
                          <a14:foregroundMark x1="66654" y1="81442" x2="67575" y2="83125"/>
                          <a14:foregroundMark x1="68546" y1="80262" x2="70208" y2="71042"/>
                          <a14:foregroundMark x1="68030" y1="83125" x2="68523" y2="80389"/>
                          <a14:foregroundMark x1="67917" y1="83750" x2="68030" y2="83125"/>
                          <a14:foregroundMark x1="70208" y1="71042" x2="69167" y2="68333"/>
                          <a14:foregroundMark x1="18958" y1="63125" x2="19477" y2="64583"/>
                          <a14:foregroundMark x1="23440" y1="75509" x2="24792" y2="76667"/>
                          <a14:backgroundMark x1="56458" y1="72708" x2="63958" y2="83125"/>
                          <a14:backgroundMark x1="63958" y1="83125" x2="63958" y2="83125"/>
                          <a14:backgroundMark x1="32292" y1="78958" x2="38750" y2="90000"/>
                          <a14:backgroundMark x1="38750" y1="90000" x2="32083" y2="79583"/>
                          <a14:backgroundMark x1="51875" y1="77708" x2="50208" y2="83333"/>
                          <a14:backgroundMark x1="18125" y1="64583" x2="18125" y2="77708"/>
                          <a14:backgroundMark x1="18125" y1="77708" x2="17500" y2="72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918" y="2916701"/>
              <a:ext cx="3878802" cy="3878802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B453206-EE88-4061-BB51-060153C5CAF7}"/>
                </a:ext>
              </a:extLst>
            </p:cNvPr>
            <p:cNvSpPr txBox="1"/>
            <p:nvPr/>
          </p:nvSpPr>
          <p:spPr>
            <a:xfrm>
              <a:off x="2078318" y="2762973"/>
              <a:ext cx="2922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Pet Costume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358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3537858" y="1307731"/>
            <a:ext cx="3069772" cy="1109294"/>
            <a:chOff x="7653595" y="3266093"/>
            <a:chExt cx="3069772" cy="1182042"/>
          </a:xfrm>
        </p:grpSpPr>
        <p:sp>
          <p:nvSpPr>
            <p:cNvPr id="34" name="等腰三角形 33"/>
            <p:cNvSpPr/>
            <p:nvPr/>
          </p:nvSpPr>
          <p:spPr>
            <a:xfrm rot="10800000">
              <a:off x="8490137" y="4138251"/>
              <a:ext cx="342900" cy="309884"/>
            </a:xfrm>
            <a:prstGeom prst="triangle">
              <a:avLst>
                <a:gd name="adj" fmla="val 100000"/>
              </a:avLst>
            </a:prstGeom>
            <a:solidFill>
              <a:srgbClr val="DB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653595" y="3266093"/>
              <a:ext cx="3069772" cy="872158"/>
            </a:xfrm>
            <a:prstGeom prst="rect">
              <a:avLst/>
            </a:prstGeom>
            <a:solidFill>
              <a:srgbClr val="DB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/>
                <a:t>陳昇瑋 執行長 </a:t>
              </a:r>
              <a:r>
                <a:rPr lang="en-US" altLang="zh-TW" sz="2000" dirty="0"/>
                <a:t>,</a:t>
              </a:r>
              <a:br>
                <a:rPr lang="en-US" altLang="zh-TW" sz="2000" dirty="0"/>
              </a:br>
              <a:r>
                <a:rPr lang="zh-TW" altLang="en-US" sz="2000" dirty="0"/>
                <a:t> 您收到一重要信件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8473523" y="3206186"/>
            <a:ext cx="1093921" cy="661936"/>
            <a:chOff x="9953624" y="4629258"/>
            <a:chExt cx="790576" cy="582419"/>
          </a:xfrm>
        </p:grpSpPr>
        <p:sp>
          <p:nvSpPr>
            <p:cNvPr id="17" name="矩形 16"/>
            <p:cNvSpPr/>
            <p:nvPr/>
          </p:nvSpPr>
          <p:spPr>
            <a:xfrm>
              <a:off x="9953625" y="4629259"/>
              <a:ext cx="790575" cy="5824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9953624" y="4629258"/>
              <a:ext cx="790575" cy="418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20" y="2574824"/>
            <a:ext cx="3487650" cy="1959075"/>
          </a:xfrm>
          <a:prstGeom prst="rect">
            <a:avLst/>
          </a:prstGeom>
        </p:spPr>
      </p:pic>
      <p:sp>
        <p:nvSpPr>
          <p:cNvPr id="24" name="圓角矩形 23"/>
          <p:cNvSpPr>
            <a:spLocks noChangeAspect="1"/>
          </p:cNvSpPr>
          <p:nvPr/>
        </p:nvSpPr>
        <p:spPr>
          <a:xfrm>
            <a:off x="5269346" y="4065739"/>
            <a:ext cx="540000" cy="54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ea typeface="Arial Unicode MS" pitchFamily="34" charset="-120"/>
              </a:rPr>
              <a:t>5</a:t>
            </a:r>
            <a:endParaRPr lang="zh-TW" altLang="en-US" sz="4000" dirty="0"/>
          </a:p>
        </p:txBody>
      </p:sp>
      <p:sp>
        <p:nvSpPr>
          <p:cNvPr id="28" name="圓角矩形 27"/>
          <p:cNvSpPr>
            <a:spLocks noChangeAspect="1"/>
          </p:cNvSpPr>
          <p:nvPr/>
        </p:nvSpPr>
        <p:spPr>
          <a:xfrm>
            <a:off x="5282132" y="4065739"/>
            <a:ext cx="540000" cy="54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ea typeface="Arial Unicode MS" pitchFamily="34" charset="-120"/>
              </a:rPr>
              <a:t>4</a:t>
            </a:r>
            <a:endParaRPr lang="zh-TW" altLang="en-US" sz="4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00" y="21600"/>
            <a:ext cx="7900767" cy="6842180"/>
          </a:xfrm>
          <a:prstGeom prst="rect">
            <a:avLst/>
          </a:prstGeom>
        </p:spPr>
      </p:pic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31EA39BB-833C-4A44-B2AC-F88D90E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4558947-B70D-4BDA-B201-5AB4C00027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24791 0.01343 " pathEditMode="relative" rAng="0" ptsTypes="AA">
                                      <p:cBhvr>
                                        <p:cTn id="12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33984 0.000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800"/>
                            </p:stCondLst>
                            <p:childTnLst>
                              <p:par>
                                <p:cTn id="21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32" dur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60" fill="hold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60" fill="hold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60" fill="hold">
                                          <p:stCondLst>
                                            <p:cond delay="78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60" fill="hold">
                                          <p:stCondLst>
                                            <p:cond delay="10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橢圓 1"/>
          <p:cNvSpPr/>
          <p:nvPr/>
        </p:nvSpPr>
        <p:spPr>
          <a:xfrm>
            <a:off x="1005255" y="932723"/>
            <a:ext cx="10177131" cy="49925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文字方塊 6"/>
          <p:cNvSpPr txBox="1"/>
          <p:nvPr/>
        </p:nvSpPr>
        <p:spPr>
          <a:xfrm>
            <a:off x="4751851" y="2721376"/>
            <a:ext cx="4187616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333" b="1" dirty="0">
                <a:latin typeface="Vladimir Script" pitchFamily="66" charset="0"/>
              </a:rPr>
              <a:t>Better Fitting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96353" y="3770743"/>
            <a:ext cx="4187616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333" b="1" dirty="0">
                <a:latin typeface="Vladimir Script" pitchFamily="66" charset="0"/>
              </a:rPr>
              <a:t>Better Shopping</a:t>
            </a:r>
            <a:endParaRPr lang="zh-TW" altLang="en-US" sz="5333" b="1" dirty="0">
              <a:latin typeface="Vladimir Script" pitchFamily="66" charset="0"/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1967542" y="2405051"/>
            <a:ext cx="2544533" cy="2544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97" name="群組 96"/>
          <p:cNvGrpSpPr/>
          <p:nvPr/>
        </p:nvGrpSpPr>
        <p:grpSpPr>
          <a:xfrm>
            <a:off x="2441502" y="2981806"/>
            <a:ext cx="1596612" cy="1392369"/>
            <a:chOff x="-3002670" y="3954218"/>
            <a:chExt cx="2726150" cy="2377414"/>
          </a:xfrm>
        </p:grpSpPr>
        <p:sp>
          <p:nvSpPr>
            <p:cNvPr id="98" name="梯形 97"/>
            <p:cNvSpPr/>
            <p:nvPr/>
          </p:nvSpPr>
          <p:spPr>
            <a:xfrm rot="2720837">
              <a:off x="-3002670" y="4040404"/>
              <a:ext cx="851969" cy="851969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9" name="梯形 98"/>
            <p:cNvSpPr/>
            <p:nvPr/>
          </p:nvSpPr>
          <p:spPr>
            <a:xfrm rot="18879163" flipH="1">
              <a:off x="-1128489" y="4042702"/>
              <a:ext cx="851969" cy="851969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0" name="梯形 99"/>
            <p:cNvSpPr/>
            <p:nvPr/>
          </p:nvSpPr>
          <p:spPr>
            <a:xfrm>
              <a:off x="-2823526" y="3955368"/>
              <a:ext cx="2376264" cy="2376264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1" name="梯形 100"/>
            <p:cNvSpPr/>
            <p:nvPr/>
          </p:nvSpPr>
          <p:spPr>
            <a:xfrm>
              <a:off x="-2823526" y="4587974"/>
              <a:ext cx="2376264" cy="1743658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2" name="梯形 101"/>
            <p:cNvSpPr/>
            <p:nvPr/>
          </p:nvSpPr>
          <p:spPr>
            <a:xfrm>
              <a:off x="-2823526" y="5143500"/>
              <a:ext cx="2376264" cy="1188132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3" name="梯形 102"/>
            <p:cNvSpPr/>
            <p:nvPr/>
          </p:nvSpPr>
          <p:spPr>
            <a:xfrm>
              <a:off x="-2823526" y="5744709"/>
              <a:ext cx="2376264" cy="586923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04" name="直線接點 103"/>
            <p:cNvCxnSpPr/>
            <p:nvPr/>
          </p:nvCxnSpPr>
          <p:spPr>
            <a:xfrm>
              <a:off x="-1635394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>
            <a:xfrm>
              <a:off x="-989653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>
              <a:off x="-2268760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98" idx="1"/>
            </p:cNvCxnSpPr>
            <p:nvPr/>
          </p:nvCxnSpPr>
          <p:spPr>
            <a:xfrm>
              <a:off x="-2831849" y="4208114"/>
              <a:ext cx="255163" cy="37986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stCxn id="99" idx="1"/>
            </p:cNvCxnSpPr>
            <p:nvPr/>
          </p:nvCxnSpPr>
          <p:spPr>
            <a:xfrm flipH="1">
              <a:off x="-702505" y="4210412"/>
              <a:ext cx="255164" cy="3798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endCxn id="98" idx="2"/>
            </p:cNvCxnSpPr>
            <p:nvPr/>
          </p:nvCxnSpPr>
          <p:spPr>
            <a:xfrm flipH="1">
              <a:off x="-2879722" y="3955368"/>
              <a:ext cx="394938" cy="8104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>
              <a:endCxn id="99" idx="2"/>
            </p:cNvCxnSpPr>
            <p:nvPr/>
          </p:nvCxnSpPr>
          <p:spPr>
            <a:xfrm>
              <a:off x="-811059" y="3954218"/>
              <a:ext cx="411591" cy="8138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/>
          <p:cNvGrpSpPr/>
          <p:nvPr/>
        </p:nvGrpSpPr>
        <p:grpSpPr>
          <a:xfrm>
            <a:off x="2441502" y="2981133"/>
            <a:ext cx="1596612" cy="1392369"/>
            <a:chOff x="-3002670" y="3954218"/>
            <a:chExt cx="2726150" cy="2377414"/>
          </a:xfrm>
          <a:noFill/>
        </p:grpSpPr>
        <p:sp>
          <p:nvSpPr>
            <p:cNvPr id="112" name="梯形 111"/>
            <p:cNvSpPr/>
            <p:nvPr/>
          </p:nvSpPr>
          <p:spPr>
            <a:xfrm rot="2720837">
              <a:off x="-3002670" y="4040404"/>
              <a:ext cx="851969" cy="851969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3" name="梯形 112"/>
            <p:cNvSpPr/>
            <p:nvPr/>
          </p:nvSpPr>
          <p:spPr>
            <a:xfrm rot="18879163" flipH="1">
              <a:off x="-1128489" y="4042702"/>
              <a:ext cx="851969" cy="851969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4" name="梯形 113"/>
            <p:cNvSpPr/>
            <p:nvPr/>
          </p:nvSpPr>
          <p:spPr>
            <a:xfrm>
              <a:off x="-2823526" y="3955368"/>
              <a:ext cx="2376264" cy="2376264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5" name="梯形 114"/>
            <p:cNvSpPr/>
            <p:nvPr/>
          </p:nvSpPr>
          <p:spPr>
            <a:xfrm>
              <a:off x="-2823526" y="4587974"/>
              <a:ext cx="2376264" cy="1743658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6" name="梯形 115"/>
            <p:cNvSpPr/>
            <p:nvPr/>
          </p:nvSpPr>
          <p:spPr>
            <a:xfrm>
              <a:off x="-2823526" y="5143500"/>
              <a:ext cx="2376264" cy="1188132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7" name="梯形 116"/>
            <p:cNvSpPr/>
            <p:nvPr/>
          </p:nvSpPr>
          <p:spPr>
            <a:xfrm>
              <a:off x="-2823526" y="5744709"/>
              <a:ext cx="2376264" cy="586923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18" name="直線接點 117"/>
            <p:cNvCxnSpPr/>
            <p:nvPr/>
          </p:nvCxnSpPr>
          <p:spPr>
            <a:xfrm>
              <a:off x="-1635394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19" name="直線接點 118"/>
            <p:cNvCxnSpPr/>
            <p:nvPr/>
          </p:nvCxnSpPr>
          <p:spPr>
            <a:xfrm>
              <a:off x="-989653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>
              <a:off x="-2268760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1" name="直線接點 120"/>
            <p:cNvCxnSpPr>
              <a:stCxn id="112" idx="1"/>
            </p:cNvCxnSpPr>
            <p:nvPr/>
          </p:nvCxnSpPr>
          <p:spPr>
            <a:xfrm>
              <a:off x="-2831849" y="4208114"/>
              <a:ext cx="255163" cy="37986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2" name="直線接點 121"/>
            <p:cNvCxnSpPr>
              <a:stCxn id="113" idx="1"/>
            </p:cNvCxnSpPr>
            <p:nvPr/>
          </p:nvCxnSpPr>
          <p:spPr>
            <a:xfrm flipH="1">
              <a:off x="-702505" y="4210412"/>
              <a:ext cx="255164" cy="379859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3" name="直線接點 122"/>
            <p:cNvCxnSpPr>
              <a:endCxn id="112" idx="2"/>
            </p:cNvCxnSpPr>
            <p:nvPr/>
          </p:nvCxnSpPr>
          <p:spPr>
            <a:xfrm flipH="1">
              <a:off x="-2879722" y="3955368"/>
              <a:ext cx="394938" cy="810406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4" name="直線接點 123"/>
            <p:cNvCxnSpPr>
              <a:endCxn id="113" idx="2"/>
            </p:cNvCxnSpPr>
            <p:nvPr/>
          </p:nvCxnSpPr>
          <p:spPr>
            <a:xfrm>
              <a:off x="-811059" y="3954218"/>
              <a:ext cx="411591" cy="81385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2560836" y="2748166"/>
            <a:ext cx="1391696" cy="1626009"/>
            <a:chOff x="-1325976" y="3704686"/>
            <a:chExt cx="1043772" cy="1219507"/>
          </a:xfrm>
          <a:noFill/>
        </p:grpSpPr>
        <p:sp>
          <p:nvSpPr>
            <p:cNvPr id="126" name="梯形 125"/>
            <p:cNvSpPr/>
            <p:nvPr/>
          </p:nvSpPr>
          <p:spPr>
            <a:xfrm>
              <a:off x="-689124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7" name="梯形 126"/>
            <p:cNvSpPr/>
            <p:nvPr/>
          </p:nvSpPr>
          <p:spPr>
            <a:xfrm>
              <a:off x="-1237957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grpSp>
          <p:nvGrpSpPr>
            <p:cNvPr id="128" name="群組 127"/>
            <p:cNvGrpSpPr/>
            <p:nvPr/>
          </p:nvGrpSpPr>
          <p:grpSpPr>
            <a:xfrm>
              <a:off x="-1325976" y="3704686"/>
              <a:ext cx="1043772" cy="1219507"/>
              <a:chOff x="-2823526" y="3555288"/>
              <a:chExt cx="2376264" cy="2776344"/>
            </a:xfrm>
            <a:grpFill/>
          </p:grpSpPr>
          <p:sp>
            <p:nvSpPr>
              <p:cNvPr id="132" name="梯形 131"/>
              <p:cNvSpPr/>
              <p:nvPr/>
            </p:nvSpPr>
            <p:spPr>
              <a:xfrm>
                <a:off x="-2823526" y="4587974"/>
                <a:ext cx="2376264" cy="1743658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33" name="梯形 132"/>
              <p:cNvSpPr/>
              <p:nvPr/>
            </p:nvSpPr>
            <p:spPr>
              <a:xfrm>
                <a:off x="-2823526" y="5143500"/>
                <a:ext cx="2376264" cy="1188132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34" name="梯形 133"/>
              <p:cNvSpPr/>
              <p:nvPr/>
            </p:nvSpPr>
            <p:spPr>
              <a:xfrm>
                <a:off x="-2823526" y="5744709"/>
                <a:ext cx="2376264" cy="586923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cxnSp>
            <p:nvCxnSpPr>
              <p:cNvPr id="135" name="直線接點 134"/>
              <p:cNvCxnSpPr>
                <a:stCxn id="126" idx="0"/>
              </p:cNvCxnSpPr>
              <p:nvPr/>
            </p:nvCxnSpPr>
            <p:spPr>
              <a:xfrm>
                <a:off x="-989653" y="3555288"/>
                <a:ext cx="0" cy="2776344"/>
              </a:xfrm>
              <a:prstGeom prst="line">
                <a:avLst/>
              </a:prstGeom>
              <a:grp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/>
              <p:cNvCxnSpPr>
                <a:stCxn id="127" idx="0"/>
              </p:cNvCxnSpPr>
              <p:nvPr/>
            </p:nvCxnSpPr>
            <p:spPr>
              <a:xfrm flipH="1">
                <a:off x="-2268759" y="3555288"/>
                <a:ext cx="29626" cy="2776344"/>
              </a:xfrm>
              <a:prstGeom prst="line">
                <a:avLst/>
              </a:prstGeom>
              <a:grp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線接點 128"/>
            <p:cNvCxnSpPr/>
            <p:nvPr/>
          </p:nvCxnSpPr>
          <p:spPr>
            <a:xfrm>
              <a:off x="-118864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>
              <a:off x="-64645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>
              <a:stCxn id="132" idx="0"/>
              <a:endCxn id="134" idx="2"/>
            </p:cNvCxnSpPr>
            <p:nvPr/>
          </p:nvCxnSpPr>
          <p:spPr>
            <a:xfrm>
              <a:off x="-804090" y="4158293"/>
              <a:ext cx="0" cy="76590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558655" y="2747493"/>
            <a:ext cx="1391696" cy="1626009"/>
            <a:chOff x="-1325976" y="3704686"/>
            <a:chExt cx="1043772" cy="1219507"/>
          </a:xfrm>
          <a:solidFill>
            <a:schemeClr val="tx1"/>
          </a:solidFill>
        </p:grpSpPr>
        <p:sp>
          <p:nvSpPr>
            <p:cNvPr id="138" name="梯形 137"/>
            <p:cNvSpPr/>
            <p:nvPr/>
          </p:nvSpPr>
          <p:spPr>
            <a:xfrm>
              <a:off x="-689124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39" name="梯形 138"/>
            <p:cNvSpPr/>
            <p:nvPr/>
          </p:nvSpPr>
          <p:spPr>
            <a:xfrm>
              <a:off x="-1237957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grpSp>
          <p:nvGrpSpPr>
            <p:cNvPr id="140" name="群組 139"/>
            <p:cNvGrpSpPr/>
            <p:nvPr/>
          </p:nvGrpSpPr>
          <p:grpSpPr>
            <a:xfrm>
              <a:off x="-1325976" y="3704686"/>
              <a:ext cx="1043772" cy="1219507"/>
              <a:chOff x="-2823526" y="3555288"/>
              <a:chExt cx="2376264" cy="2776344"/>
            </a:xfrm>
            <a:grpFill/>
          </p:grpSpPr>
          <p:sp>
            <p:nvSpPr>
              <p:cNvPr id="144" name="梯形 143"/>
              <p:cNvSpPr/>
              <p:nvPr/>
            </p:nvSpPr>
            <p:spPr>
              <a:xfrm>
                <a:off x="-2823526" y="4587974"/>
                <a:ext cx="2376264" cy="1743658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45" name="梯形 144"/>
              <p:cNvSpPr/>
              <p:nvPr/>
            </p:nvSpPr>
            <p:spPr>
              <a:xfrm>
                <a:off x="-2823526" y="5143500"/>
                <a:ext cx="2376264" cy="1188132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46" name="梯形 145"/>
              <p:cNvSpPr/>
              <p:nvPr/>
            </p:nvSpPr>
            <p:spPr>
              <a:xfrm>
                <a:off x="-2823526" y="5744709"/>
                <a:ext cx="2376264" cy="586923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cxnSp>
            <p:nvCxnSpPr>
              <p:cNvPr id="147" name="直線接點 146"/>
              <p:cNvCxnSpPr>
                <a:stCxn id="138" idx="0"/>
              </p:cNvCxnSpPr>
              <p:nvPr/>
            </p:nvCxnSpPr>
            <p:spPr>
              <a:xfrm>
                <a:off x="-989653" y="3555288"/>
                <a:ext cx="0" cy="277634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>
                <a:stCxn id="139" idx="0"/>
              </p:cNvCxnSpPr>
              <p:nvPr/>
            </p:nvCxnSpPr>
            <p:spPr>
              <a:xfrm flipH="1">
                <a:off x="-2268759" y="3555288"/>
                <a:ext cx="29626" cy="277634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直線接點 140"/>
            <p:cNvCxnSpPr/>
            <p:nvPr/>
          </p:nvCxnSpPr>
          <p:spPr>
            <a:xfrm>
              <a:off x="-118864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-64645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>
              <a:stCxn id="144" idx="0"/>
              <a:endCxn id="146" idx="2"/>
            </p:cNvCxnSpPr>
            <p:nvPr/>
          </p:nvCxnSpPr>
          <p:spPr>
            <a:xfrm>
              <a:off x="-804090" y="4158293"/>
              <a:ext cx="0" cy="7659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/>
          <p:cNvSpPr txBox="1"/>
          <p:nvPr/>
        </p:nvSpPr>
        <p:spPr>
          <a:xfrm>
            <a:off x="3720528" y="1381377"/>
            <a:ext cx="4746585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867" b="1" dirty="0" err="1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AIGetDressed</a:t>
            </a:r>
            <a:endParaRPr lang="zh-TW" altLang="en-US" sz="5867" b="1" dirty="0">
              <a:ln w="10541" cmpd="sng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1B7C27E9-FBBA-4D19-AF1B-AA8AC1D7563B}"/>
              </a:ext>
            </a:extLst>
          </p:cNvPr>
          <p:cNvGrpSpPr/>
          <p:nvPr/>
        </p:nvGrpSpPr>
        <p:grpSpPr>
          <a:xfrm>
            <a:off x="40555" y="-9848"/>
            <a:ext cx="12442067" cy="10769997"/>
            <a:chOff x="40555" y="-9848"/>
            <a:chExt cx="12442067" cy="107699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EBF082-B1A5-4E41-A292-81B4820FEC75}"/>
                </a:ext>
              </a:extLst>
            </p:cNvPr>
            <p:cNvSpPr/>
            <p:nvPr/>
          </p:nvSpPr>
          <p:spPr>
            <a:xfrm>
              <a:off x="40555" y="-9848"/>
              <a:ext cx="12442067" cy="10769997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297181E1-F6DA-4555-97D3-47B086285051}"/>
                </a:ext>
              </a:extLst>
            </p:cNvPr>
            <p:cNvGrpSpPr/>
            <p:nvPr/>
          </p:nvGrpSpPr>
          <p:grpSpPr>
            <a:xfrm>
              <a:off x="165588" y="103726"/>
              <a:ext cx="12192000" cy="2438076"/>
              <a:chOff x="20278" y="75212"/>
              <a:chExt cx="12192000" cy="2438076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3C385AC2-C59B-4E4A-8D9E-8E19EBB5B804}"/>
                  </a:ext>
                </a:extLst>
              </p:cNvPr>
              <p:cNvGrpSpPr/>
              <p:nvPr/>
            </p:nvGrpSpPr>
            <p:grpSpPr>
              <a:xfrm>
                <a:off x="20278" y="75212"/>
                <a:ext cx="12192000" cy="1715488"/>
                <a:chOff x="20278" y="75212"/>
                <a:chExt cx="12192000" cy="1715488"/>
              </a:xfrm>
            </p:grpSpPr>
            <p:grpSp>
              <p:nvGrpSpPr>
                <p:cNvPr id="3" name="群組 2">
                  <a:extLst>
                    <a:ext uri="{FF2B5EF4-FFF2-40B4-BE49-F238E27FC236}">
                      <a16:creationId xmlns:a16="http://schemas.microsoft.com/office/drawing/2014/main" id="{A1BB4B7E-3492-4A78-B254-53AC6F07A2B9}"/>
                    </a:ext>
                  </a:extLst>
                </p:cNvPr>
                <p:cNvGrpSpPr/>
                <p:nvPr/>
              </p:nvGrpSpPr>
              <p:grpSpPr>
                <a:xfrm>
                  <a:off x="20278" y="75212"/>
                  <a:ext cx="12192000" cy="1715488"/>
                  <a:chOff x="20278" y="75212"/>
                  <a:chExt cx="12192000" cy="1715488"/>
                </a:xfrm>
              </p:grpSpPr>
              <p:grpSp>
                <p:nvGrpSpPr>
                  <p:cNvPr id="4" name="群組 3">
                    <a:extLst>
                      <a:ext uri="{FF2B5EF4-FFF2-40B4-BE49-F238E27FC236}">
                        <a16:creationId xmlns:a16="http://schemas.microsoft.com/office/drawing/2014/main" id="{5EFB42B7-87A9-4D06-9DEE-5A496087FACA}"/>
                      </a:ext>
                    </a:extLst>
                  </p:cNvPr>
                  <p:cNvGrpSpPr/>
                  <p:nvPr/>
                </p:nvGrpSpPr>
                <p:grpSpPr>
                  <a:xfrm>
                    <a:off x="20278" y="75212"/>
                    <a:ext cx="12192000" cy="1715488"/>
                    <a:chOff x="20278" y="75212"/>
                    <a:chExt cx="12192000" cy="1715488"/>
                  </a:xfrm>
                </p:grpSpPr>
                <p:pic>
                  <p:nvPicPr>
                    <p:cNvPr id="7" name="圖片 6">
                      <a:extLst>
                        <a:ext uri="{FF2B5EF4-FFF2-40B4-BE49-F238E27FC236}">
                          <a16:creationId xmlns:a16="http://schemas.microsoft.com/office/drawing/2014/main" id="{CB911996-FF41-4273-AB2B-9B5EB47E42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0583"/>
                    <a:stretch/>
                  </p:blipFill>
                  <p:spPr>
                    <a:xfrm>
                      <a:off x="20278" y="75212"/>
                      <a:ext cx="12192000" cy="17154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C3554F87-E231-4F58-B87C-ACCBAACAC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133825"/>
                      <a:ext cx="1175657" cy="5193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1CF372E9-2042-4282-942D-8379C7BCF986}"/>
                      </a:ext>
                    </a:extLst>
                  </p:cNvPr>
                  <p:cNvSpPr/>
                  <p:nvPr/>
                </p:nvSpPr>
                <p:spPr>
                  <a:xfrm>
                    <a:off x="708660" y="777240"/>
                    <a:ext cx="1143000" cy="2457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C0F979CF-0C77-4C41-A95A-66911084BF8C}"/>
                      </a:ext>
                    </a:extLst>
                  </p:cNvPr>
                  <p:cNvSpPr/>
                  <p:nvPr/>
                </p:nvSpPr>
                <p:spPr>
                  <a:xfrm>
                    <a:off x="1851661" y="786541"/>
                    <a:ext cx="1402600" cy="29246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2B1FAA5-A84C-464A-ACCE-864623D28F5E}"/>
                    </a:ext>
                  </a:extLst>
                </p:cNvPr>
                <p:cNvSpPr/>
                <p:nvPr/>
              </p:nvSpPr>
              <p:spPr>
                <a:xfrm>
                  <a:off x="621030" y="842594"/>
                  <a:ext cx="1318260" cy="1803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ea typeface="Arial Unicode MS" pitchFamily="34" charset="-120"/>
                      <a:cs typeface="Arial" pitchFamily="34" charset="0"/>
                    </a:rPr>
                    <a:t>AIGETDRESSED</a:t>
                  </a:r>
                  <a:endPara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Arial Unicode MS" pitchFamily="34" charset="-120"/>
                    <a:cs typeface="Arial" pitchFamily="34" charset="0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3467BFF-2BB4-4FE2-B31D-062BEFC892CD}"/>
                    </a:ext>
                  </a:extLst>
                </p:cNvPr>
                <p:cNvSpPr/>
                <p:nvPr/>
              </p:nvSpPr>
              <p:spPr>
                <a:xfrm>
                  <a:off x="1706459" y="827352"/>
                  <a:ext cx="2179051" cy="2108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bg1">
                          <a:lumMod val="50000"/>
                        </a:schemeClr>
                      </a:solidFill>
                      <a:latin typeface="Microsoft Sans Serif" pitchFamily="34" charset="0"/>
                      <a:ea typeface="Microsoft Sans Serif" pitchFamily="34" charset="0"/>
                      <a:cs typeface="Microsoft Sans Serif" pitchFamily="34" charset="0"/>
                    </a:rPr>
                    <a:t>&lt;email@edm.aigetdressed.tw&gt;</a:t>
                  </a:r>
                  <a:endParaRPr lang="zh-TW" altLang="en-US" sz="1000" dirty="0">
                    <a:solidFill>
                      <a:schemeClr val="bg1">
                        <a:lumMod val="50000"/>
                      </a:schemeClr>
                    </a:solidFill>
                    <a:latin typeface="Microsoft Sans Serif" pitchFamily="34" charset="0"/>
                    <a:ea typeface="Arial Unicode MS" pitchFamily="34" charset="-120"/>
                    <a:cs typeface="Microsoft Sans Serif" pitchFamily="34" charset="0"/>
                  </a:endParaRPr>
                </a:p>
              </p:txBody>
            </p: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5A24B6CE-B1E3-4D39-8204-1575680720BB}"/>
                    </a:ext>
                  </a:extLst>
                </p:cNvPr>
                <p:cNvSpPr txBox="1"/>
                <p:nvPr/>
              </p:nvSpPr>
              <p:spPr>
                <a:xfrm>
                  <a:off x="621030" y="224558"/>
                  <a:ext cx="87630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【2019</a:t>
                  </a:r>
                  <a:r>
                    <a:rPr lang="zh-TW" altLang="en-US" dirty="0"/>
                    <a:t>夏季最新潮服</a:t>
                  </a:r>
                  <a:r>
                    <a:rPr lang="en-US" altLang="zh-TW" dirty="0"/>
                    <a:t>VIP</a:t>
                  </a:r>
                  <a:r>
                    <a:rPr lang="zh-TW" altLang="en-US" dirty="0"/>
                    <a:t>專屬優惠</a:t>
                  </a:r>
                  <a:r>
                    <a:rPr lang="en-US" altLang="zh-TW" dirty="0"/>
                    <a:t>】</a:t>
                  </a:r>
                  <a:r>
                    <a:rPr lang="zh-TW" altLang="en-US" dirty="0"/>
                    <a:t>來看看您試穿本季最新服飾的美照吧</a:t>
                  </a:r>
                  <a:r>
                    <a:rPr lang="en-US" altLang="zh-TW" dirty="0"/>
                    <a:t>!</a:t>
                  </a:r>
                  <a:endParaRPr lang="zh-TW" altLang="en-US" dirty="0"/>
                </a:p>
              </p:txBody>
            </p:sp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61BD8BB-3EAC-4CCA-873A-5B8A1F64D664}"/>
                  </a:ext>
                </a:extLst>
              </p:cNvPr>
              <p:cNvSpPr txBox="1"/>
              <p:nvPr/>
            </p:nvSpPr>
            <p:spPr>
              <a:xfrm>
                <a:off x="3874064" y="1682291"/>
                <a:ext cx="41876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800" b="1" dirty="0" err="1">
                    <a:ln w="10541" cmpd="sng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AIGetDressed</a:t>
                </a:r>
                <a:endParaRPr lang="zh-TW" altLang="en-US" sz="4800" b="1" dirty="0">
                  <a:ln w="10541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3439E51-E208-4464-9101-69A5F3933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29" y="2541802"/>
              <a:ext cx="10359946" cy="7562154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EBE40E-4AE5-4B38-AAB5-E1DB6AF929DF}"/>
                </a:ext>
              </a:extLst>
            </p:cNvPr>
            <p:cNvSpPr/>
            <p:nvPr/>
          </p:nvSpPr>
          <p:spPr>
            <a:xfrm>
              <a:off x="11102946" y="52666"/>
              <a:ext cx="1254642" cy="200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227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橢圓 1"/>
          <p:cNvSpPr/>
          <p:nvPr/>
        </p:nvSpPr>
        <p:spPr>
          <a:xfrm>
            <a:off x="1005255" y="932723"/>
            <a:ext cx="10177131" cy="49925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文字方塊 6"/>
          <p:cNvSpPr txBox="1"/>
          <p:nvPr/>
        </p:nvSpPr>
        <p:spPr>
          <a:xfrm>
            <a:off x="4751851" y="2721376"/>
            <a:ext cx="418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atin typeface="Vladimir Script" pitchFamily="66" charset="0"/>
              </a:rPr>
              <a:t>Better Fitting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96353" y="3770743"/>
            <a:ext cx="418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atin typeface="Rage Italic" pitchFamily="66" charset="0"/>
              </a:rPr>
              <a:t>Better Shopping</a:t>
            </a:r>
            <a:endParaRPr lang="zh-TW" altLang="en-US" sz="4800" b="1" dirty="0">
              <a:latin typeface="Rage Italic" pitchFamily="66" charset="0"/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1967542" y="2405051"/>
            <a:ext cx="2544533" cy="2544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97" name="群組 96"/>
          <p:cNvGrpSpPr/>
          <p:nvPr/>
        </p:nvGrpSpPr>
        <p:grpSpPr>
          <a:xfrm>
            <a:off x="2441502" y="2981806"/>
            <a:ext cx="1596612" cy="1392369"/>
            <a:chOff x="-3002670" y="3954218"/>
            <a:chExt cx="2726150" cy="2377414"/>
          </a:xfrm>
        </p:grpSpPr>
        <p:sp>
          <p:nvSpPr>
            <p:cNvPr id="98" name="梯形 97"/>
            <p:cNvSpPr/>
            <p:nvPr/>
          </p:nvSpPr>
          <p:spPr>
            <a:xfrm rot="2720837">
              <a:off x="-3002670" y="4040404"/>
              <a:ext cx="851969" cy="851969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9" name="梯形 98"/>
            <p:cNvSpPr/>
            <p:nvPr/>
          </p:nvSpPr>
          <p:spPr>
            <a:xfrm rot="18879163" flipH="1">
              <a:off x="-1128489" y="4042702"/>
              <a:ext cx="851969" cy="851969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0" name="梯形 99"/>
            <p:cNvSpPr/>
            <p:nvPr/>
          </p:nvSpPr>
          <p:spPr>
            <a:xfrm>
              <a:off x="-2823526" y="3955368"/>
              <a:ext cx="2376264" cy="2376264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1" name="梯形 100"/>
            <p:cNvSpPr/>
            <p:nvPr/>
          </p:nvSpPr>
          <p:spPr>
            <a:xfrm>
              <a:off x="-2823526" y="4587974"/>
              <a:ext cx="2376264" cy="1743658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2" name="梯形 101"/>
            <p:cNvSpPr/>
            <p:nvPr/>
          </p:nvSpPr>
          <p:spPr>
            <a:xfrm>
              <a:off x="-2823526" y="5143500"/>
              <a:ext cx="2376264" cy="1188132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3" name="梯形 102"/>
            <p:cNvSpPr/>
            <p:nvPr/>
          </p:nvSpPr>
          <p:spPr>
            <a:xfrm>
              <a:off x="-2823526" y="5744709"/>
              <a:ext cx="2376264" cy="586923"/>
            </a:xfrm>
            <a:prstGeom prst="trapezoid">
              <a:avLst>
                <a:gd name="adj" fmla="val 1477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04" name="直線接點 103"/>
            <p:cNvCxnSpPr/>
            <p:nvPr/>
          </p:nvCxnSpPr>
          <p:spPr>
            <a:xfrm>
              <a:off x="-1635394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>
            <a:xfrm>
              <a:off x="-989653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>
              <a:off x="-2268760" y="3955368"/>
              <a:ext cx="0" cy="23762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98" idx="1"/>
            </p:cNvCxnSpPr>
            <p:nvPr/>
          </p:nvCxnSpPr>
          <p:spPr>
            <a:xfrm>
              <a:off x="-2831849" y="4208114"/>
              <a:ext cx="255163" cy="37986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stCxn id="99" idx="1"/>
            </p:cNvCxnSpPr>
            <p:nvPr/>
          </p:nvCxnSpPr>
          <p:spPr>
            <a:xfrm flipH="1">
              <a:off x="-702505" y="4210412"/>
              <a:ext cx="255164" cy="3798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endCxn id="98" idx="2"/>
            </p:cNvCxnSpPr>
            <p:nvPr/>
          </p:nvCxnSpPr>
          <p:spPr>
            <a:xfrm flipH="1">
              <a:off x="-2879722" y="3955368"/>
              <a:ext cx="394938" cy="8104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>
              <a:endCxn id="99" idx="2"/>
            </p:cNvCxnSpPr>
            <p:nvPr/>
          </p:nvCxnSpPr>
          <p:spPr>
            <a:xfrm>
              <a:off x="-811059" y="3954218"/>
              <a:ext cx="411591" cy="8138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/>
          <p:cNvGrpSpPr/>
          <p:nvPr/>
        </p:nvGrpSpPr>
        <p:grpSpPr>
          <a:xfrm>
            <a:off x="2441502" y="2981133"/>
            <a:ext cx="1596612" cy="1392369"/>
            <a:chOff x="-3002670" y="3954218"/>
            <a:chExt cx="2726150" cy="2377414"/>
          </a:xfrm>
          <a:noFill/>
        </p:grpSpPr>
        <p:sp>
          <p:nvSpPr>
            <p:cNvPr id="112" name="梯形 111"/>
            <p:cNvSpPr/>
            <p:nvPr/>
          </p:nvSpPr>
          <p:spPr>
            <a:xfrm rot="2720837">
              <a:off x="-3002670" y="4040404"/>
              <a:ext cx="851969" cy="851969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3" name="梯形 112"/>
            <p:cNvSpPr/>
            <p:nvPr/>
          </p:nvSpPr>
          <p:spPr>
            <a:xfrm rot="18879163" flipH="1">
              <a:off x="-1128489" y="4042702"/>
              <a:ext cx="851969" cy="851969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4" name="梯形 113"/>
            <p:cNvSpPr/>
            <p:nvPr/>
          </p:nvSpPr>
          <p:spPr>
            <a:xfrm>
              <a:off x="-2823526" y="3955368"/>
              <a:ext cx="2376264" cy="2376264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5" name="梯形 114"/>
            <p:cNvSpPr/>
            <p:nvPr/>
          </p:nvSpPr>
          <p:spPr>
            <a:xfrm>
              <a:off x="-2823526" y="4587974"/>
              <a:ext cx="2376264" cy="1743658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6" name="梯形 115"/>
            <p:cNvSpPr/>
            <p:nvPr/>
          </p:nvSpPr>
          <p:spPr>
            <a:xfrm>
              <a:off x="-2823526" y="5143500"/>
              <a:ext cx="2376264" cy="1188132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7" name="梯形 116"/>
            <p:cNvSpPr/>
            <p:nvPr/>
          </p:nvSpPr>
          <p:spPr>
            <a:xfrm>
              <a:off x="-2823526" y="5744709"/>
              <a:ext cx="2376264" cy="586923"/>
            </a:xfrm>
            <a:prstGeom prst="trapezoid">
              <a:avLst>
                <a:gd name="adj" fmla="val 14771"/>
              </a:avLst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18" name="直線接點 117"/>
            <p:cNvCxnSpPr/>
            <p:nvPr/>
          </p:nvCxnSpPr>
          <p:spPr>
            <a:xfrm>
              <a:off x="-1635394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19" name="直線接點 118"/>
            <p:cNvCxnSpPr/>
            <p:nvPr/>
          </p:nvCxnSpPr>
          <p:spPr>
            <a:xfrm>
              <a:off x="-989653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>
              <a:off x="-2268760" y="3955368"/>
              <a:ext cx="0" cy="237626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1" name="直線接點 120"/>
            <p:cNvCxnSpPr>
              <a:stCxn id="112" idx="1"/>
            </p:cNvCxnSpPr>
            <p:nvPr/>
          </p:nvCxnSpPr>
          <p:spPr>
            <a:xfrm>
              <a:off x="-2831849" y="4208114"/>
              <a:ext cx="255163" cy="37986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2" name="直線接點 121"/>
            <p:cNvCxnSpPr>
              <a:stCxn id="113" idx="1"/>
            </p:cNvCxnSpPr>
            <p:nvPr/>
          </p:nvCxnSpPr>
          <p:spPr>
            <a:xfrm flipH="1">
              <a:off x="-702505" y="4210412"/>
              <a:ext cx="255164" cy="379859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3" name="直線接點 122"/>
            <p:cNvCxnSpPr>
              <a:endCxn id="112" idx="2"/>
            </p:cNvCxnSpPr>
            <p:nvPr/>
          </p:nvCxnSpPr>
          <p:spPr>
            <a:xfrm flipH="1">
              <a:off x="-2879722" y="3955368"/>
              <a:ext cx="394938" cy="810406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4" name="直線接點 123"/>
            <p:cNvCxnSpPr>
              <a:endCxn id="113" idx="2"/>
            </p:cNvCxnSpPr>
            <p:nvPr/>
          </p:nvCxnSpPr>
          <p:spPr>
            <a:xfrm>
              <a:off x="-811059" y="3954218"/>
              <a:ext cx="411591" cy="813854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2560836" y="2748166"/>
            <a:ext cx="1391696" cy="1626009"/>
            <a:chOff x="-1325976" y="3704686"/>
            <a:chExt cx="1043772" cy="1219507"/>
          </a:xfrm>
          <a:noFill/>
        </p:grpSpPr>
        <p:sp>
          <p:nvSpPr>
            <p:cNvPr id="126" name="梯形 125"/>
            <p:cNvSpPr/>
            <p:nvPr/>
          </p:nvSpPr>
          <p:spPr>
            <a:xfrm>
              <a:off x="-689124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7" name="梯形 126"/>
            <p:cNvSpPr/>
            <p:nvPr/>
          </p:nvSpPr>
          <p:spPr>
            <a:xfrm>
              <a:off x="-1237957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grpSp>
          <p:nvGrpSpPr>
            <p:cNvPr id="128" name="群組 127"/>
            <p:cNvGrpSpPr/>
            <p:nvPr/>
          </p:nvGrpSpPr>
          <p:grpSpPr>
            <a:xfrm>
              <a:off x="-1325976" y="3704686"/>
              <a:ext cx="1043772" cy="1219507"/>
              <a:chOff x="-2823526" y="3555288"/>
              <a:chExt cx="2376264" cy="2776344"/>
            </a:xfrm>
            <a:grpFill/>
          </p:grpSpPr>
          <p:sp>
            <p:nvSpPr>
              <p:cNvPr id="132" name="梯形 131"/>
              <p:cNvSpPr/>
              <p:nvPr/>
            </p:nvSpPr>
            <p:spPr>
              <a:xfrm>
                <a:off x="-2823526" y="4587974"/>
                <a:ext cx="2376264" cy="1743658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33" name="梯形 132"/>
              <p:cNvSpPr/>
              <p:nvPr/>
            </p:nvSpPr>
            <p:spPr>
              <a:xfrm>
                <a:off x="-2823526" y="5143500"/>
                <a:ext cx="2376264" cy="1188132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34" name="梯形 133"/>
              <p:cNvSpPr/>
              <p:nvPr/>
            </p:nvSpPr>
            <p:spPr>
              <a:xfrm>
                <a:off x="-2823526" y="5744709"/>
                <a:ext cx="2376264" cy="586923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cxnSp>
            <p:nvCxnSpPr>
              <p:cNvPr id="135" name="直線接點 134"/>
              <p:cNvCxnSpPr>
                <a:stCxn id="126" idx="0"/>
              </p:cNvCxnSpPr>
              <p:nvPr/>
            </p:nvCxnSpPr>
            <p:spPr>
              <a:xfrm>
                <a:off x="-989653" y="3555288"/>
                <a:ext cx="0" cy="2776344"/>
              </a:xfrm>
              <a:prstGeom prst="line">
                <a:avLst/>
              </a:prstGeom>
              <a:grp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/>
              <p:cNvCxnSpPr>
                <a:stCxn id="127" idx="0"/>
              </p:cNvCxnSpPr>
              <p:nvPr/>
            </p:nvCxnSpPr>
            <p:spPr>
              <a:xfrm flipH="1">
                <a:off x="-2268759" y="3555288"/>
                <a:ext cx="29626" cy="2776344"/>
              </a:xfrm>
              <a:prstGeom prst="line">
                <a:avLst/>
              </a:prstGeom>
              <a:grp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線接點 128"/>
            <p:cNvCxnSpPr/>
            <p:nvPr/>
          </p:nvCxnSpPr>
          <p:spPr>
            <a:xfrm>
              <a:off x="-118864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>
              <a:off x="-64645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>
              <a:stCxn id="132" idx="0"/>
              <a:endCxn id="134" idx="2"/>
            </p:cNvCxnSpPr>
            <p:nvPr/>
          </p:nvCxnSpPr>
          <p:spPr>
            <a:xfrm>
              <a:off x="-804090" y="4158293"/>
              <a:ext cx="0" cy="765900"/>
            </a:xfrm>
            <a:prstGeom prst="line">
              <a:avLst/>
            </a:prstGeom>
            <a:grpFill/>
            <a:ln w="190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558655" y="2747493"/>
            <a:ext cx="1391696" cy="1626009"/>
            <a:chOff x="-1325976" y="3704686"/>
            <a:chExt cx="1043772" cy="1219507"/>
          </a:xfrm>
          <a:solidFill>
            <a:schemeClr val="tx1"/>
          </a:solidFill>
        </p:grpSpPr>
        <p:sp>
          <p:nvSpPr>
            <p:cNvPr id="138" name="梯形 137"/>
            <p:cNvSpPr/>
            <p:nvPr/>
          </p:nvSpPr>
          <p:spPr>
            <a:xfrm>
              <a:off x="-689124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39" name="梯形 138"/>
            <p:cNvSpPr/>
            <p:nvPr/>
          </p:nvSpPr>
          <p:spPr>
            <a:xfrm>
              <a:off x="-1237957" y="3704686"/>
              <a:ext cx="337349" cy="1219507"/>
            </a:xfrm>
            <a:prstGeom prst="trapezoid">
              <a:avLst>
                <a:gd name="adj" fmla="val 14771"/>
              </a:avLst>
            </a:prstGeom>
            <a:grp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grpSp>
          <p:nvGrpSpPr>
            <p:cNvPr id="140" name="群組 139"/>
            <p:cNvGrpSpPr/>
            <p:nvPr/>
          </p:nvGrpSpPr>
          <p:grpSpPr>
            <a:xfrm>
              <a:off x="-1325976" y="3704686"/>
              <a:ext cx="1043772" cy="1219507"/>
              <a:chOff x="-2823526" y="3555288"/>
              <a:chExt cx="2376264" cy="2776344"/>
            </a:xfrm>
            <a:grpFill/>
          </p:grpSpPr>
          <p:sp>
            <p:nvSpPr>
              <p:cNvPr id="144" name="梯形 143"/>
              <p:cNvSpPr/>
              <p:nvPr/>
            </p:nvSpPr>
            <p:spPr>
              <a:xfrm>
                <a:off x="-2823526" y="4587974"/>
                <a:ext cx="2376264" cy="1743658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45" name="梯形 144"/>
              <p:cNvSpPr/>
              <p:nvPr/>
            </p:nvSpPr>
            <p:spPr>
              <a:xfrm>
                <a:off x="-2823526" y="5143500"/>
                <a:ext cx="2376264" cy="1188132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146" name="梯形 145"/>
              <p:cNvSpPr/>
              <p:nvPr/>
            </p:nvSpPr>
            <p:spPr>
              <a:xfrm>
                <a:off x="-2823526" y="5744709"/>
                <a:ext cx="2376264" cy="586923"/>
              </a:xfrm>
              <a:prstGeom prst="trapezoid">
                <a:avLst>
                  <a:gd name="adj" fmla="val 14771"/>
                </a:avLst>
              </a:prstGeom>
              <a:grp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cxnSp>
            <p:nvCxnSpPr>
              <p:cNvPr id="147" name="直線接點 146"/>
              <p:cNvCxnSpPr>
                <a:stCxn id="138" idx="0"/>
              </p:cNvCxnSpPr>
              <p:nvPr/>
            </p:nvCxnSpPr>
            <p:spPr>
              <a:xfrm>
                <a:off x="-989653" y="3555288"/>
                <a:ext cx="0" cy="277634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>
                <a:stCxn id="139" idx="0"/>
              </p:cNvCxnSpPr>
              <p:nvPr/>
            </p:nvCxnSpPr>
            <p:spPr>
              <a:xfrm flipH="1">
                <a:off x="-2268759" y="3555288"/>
                <a:ext cx="29626" cy="277634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直線接點 140"/>
            <p:cNvCxnSpPr/>
            <p:nvPr/>
          </p:nvCxnSpPr>
          <p:spPr>
            <a:xfrm>
              <a:off x="-118864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-646450" y="3939902"/>
              <a:ext cx="252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>
              <a:stCxn id="144" idx="0"/>
              <a:endCxn id="146" idx="2"/>
            </p:cNvCxnSpPr>
            <p:nvPr/>
          </p:nvCxnSpPr>
          <p:spPr>
            <a:xfrm>
              <a:off x="-804090" y="4158293"/>
              <a:ext cx="0" cy="7659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/>
          <p:cNvSpPr txBox="1"/>
          <p:nvPr/>
        </p:nvSpPr>
        <p:spPr>
          <a:xfrm>
            <a:off x="4000012" y="1413312"/>
            <a:ext cx="418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err="1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AIGetDressed</a:t>
            </a:r>
            <a:endParaRPr lang="zh-TW" altLang="en-US" sz="4800" b="1" dirty="0">
              <a:ln w="10541" cmpd="sng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3A6DC7E-4404-4952-95E5-E5FD57AC29D4}"/>
              </a:ext>
            </a:extLst>
          </p:cNvPr>
          <p:cNvSpPr txBox="1">
            <a:spLocks/>
          </p:cNvSpPr>
          <p:nvPr/>
        </p:nvSpPr>
        <p:spPr>
          <a:xfrm>
            <a:off x="4227148" y="-7507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4D6FE24-AC85-439B-8A20-B5E5C0F1AEF1}"/>
              </a:ext>
            </a:extLst>
          </p:cNvPr>
          <p:cNvGrpSpPr/>
          <p:nvPr/>
        </p:nvGrpSpPr>
        <p:grpSpPr>
          <a:xfrm>
            <a:off x="2832101" y="2823262"/>
            <a:ext cx="3144133" cy="2052884"/>
            <a:chOff x="2832101" y="2823262"/>
            <a:chExt cx="3144133" cy="2052884"/>
          </a:xfrm>
        </p:grpSpPr>
        <p:pic>
          <p:nvPicPr>
            <p:cNvPr id="14" name="圖形 13" descr="正義天平">
              <a:extLst>
                <a:ext uri="{FF2B5EF4-FFF2-40B4-BE49-F238E27FC236}">
                  <a16:creationId xmlns:a16="http://schemas.microsoft.com/office/drawing/2014/main" id="{66F64747-C314-4A03-AA2B-584F8CF4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07386" y="2823262"/>
              <a:ext cx="1444039" cy="1294852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730E12D-A0F8-476C-971A-67F06E899FE1}"/>
                </a:ext>
              </a:extLst>
            </p:cNvPr>
            <p:cNvSpPr txBox="1"/>
            <p:nvPr/>
          </p:nvSpPr>
          <p:spPr>
            <a:xfrm>
              <a:off x="4581187" y="4106703"/>
              <a:ext cx="1395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00F904D-3CF4-4B51-81B9-82EA65792E88}"/>
                </a:ext>
              </a:extLst>
            </p:cNvPr>
            <p:cNvSpPr txBox="1"/>
            <p:nvPr/>
          </p:nvSpPr>
          <p:spPr>
            <a:xfrm>
              <a:off x="2832101" y="4106705"/>
              <a:ext cx="1395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時尚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A3DDC47-A19A-4954-ACB7-ADD4B62752B3}"/>
              </a:ext>
            </a:extLst>
          </p:cNvPr>
          <p:cNvGrpSpPr/>
          <p:nvPr/>
        </p:nvGrpSpPr>
        <p:grpSpPr>
          <a:xfrm>
            <a:off x="6909180" y="2730496"/>
            <a:ext cx="2450719" cy="2110782"/>
            <a:chOff x="6909180" y="2730496"/>
            <a:chExt cx="2450719" cy="2110782"/>
          </a:xfrm>
        </p:grpSpPr>
        <p:pic>
          <p:nvPicPr>
            <p:cNvPr id="15" name="圖形 14" descr="套裝">
              <a:extLst>
                <a:ext uri="{FF2B5EF4-FFF2-40B4-BE49-F238E27FC236}">
                  <a16:creationId xmlns:a16="http://schemas.microsoft.com/office/drawing/2014/main" id="{77F55FCC-E9EB-495F-A9CD-2F007C68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19741" y="2730496"/>
              <a:ext cx="1502364" cy="1502364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4CFD317-8E09-4220-83E5-F90EA64C9E88}"/>
                </a:ext>
              </a:extLst>
            </p:cNvPr>
            <p:cNvSpPr txBox="1"/>
            <p:nvPr/>
          </p:nvSpPr>
          <p:spPr>
            <a:xfrm>
              <a:off x="6909180" y="4071837"/>
              <a:ext cx="24507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自主試衣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A502684-9F3C-4637-89DD-D4D19FCCE1F7}"/>
              </a:ext>
            </a:extLst>
          </p:cNvPr>
          <p:cNvGrpSpPr/>
          <p:nvPr/>
        </p:nvGrpSpPr>
        <p:grpSpPr>
          <a:xfrm>
            <a:off x="2205818" y="1515165"/>
            <a:ext cx="7540831" cy="5183075"/>
            <a:chOff x="2588820" y="1599007"/>
            <a:chExt cx="7540831" cy="5183075"/>
          </a:xfrm>
        </p:grpSpPr>
        <p:graphicFrame>
          <p:nvGraphicFramePr>
            <p:cNvPr id="23" name="圖表 22">
              <a:extLst>
                <a:ext uri="{FF2B5EF4-FFF2-40B4-BE49-F238E27FC236}">
                  <a16:creationId xmlns:a16="http://schemas.microsoft.com/office/drawing/2014/main" id="{33FF7E5D-5157-4E3A-9363-A7F7BC3C86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33720529"/>
                </p:ext>
              </p:extLst>
            </p:nvPr>
          </p:nvGraphicFramePr>
          <p:xfrm>
            <a:off x="2588820" y="1599007"/>
            <a:ext cx="7540831" cy="45592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9F4D34B-2CBD-4ED3-B48F-C6F219523703}"/>
                </a:ext>
              </a:extLst>
            </p:cNvPr>
            <p:cNvSpPr txBox="1"/>
            <p:nvPr/>
          </p:nvSpPr>
          <p:spPr>
            <a:xfrm>
              <a:off x="3260940" y="6381972"/>
              <a:ext cx="567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Ref: </a:t>
              </a:r>
              <a:r>
                <a:rPr lang="en-US" altLang="zh-TW" sz="1000" dirty="0" err="1"/>
                <a:t>Bizwit</a:t>
              </a:r>
              <a:r>
                <a:rPr lang="en-US" altLang="zh-TW" sz="1000" dirty="0"/>
                <a:t> Research &amp; Consulting :</a:t>
              </a:r>
            </a:p>
            <a:p>
              <a:r>
                <a:rPr lang="en-US" altLang="zh-TW" sz="1000" dirty="0">
                  <a:hlinkClick r:id="rId8"/>
                </a:rPr>
                <a:t>https://www.giichinese.com.tw/report/bzc871520-global-virtual-fitting-room-market-size-study-by.html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916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3657048" y="831481"/>
            <a:ext cx="3339643" cy="1109294"/>
            <a:chOff x="7772785" y="3266093"/>
            <a:chExt cx="3339643" cy="1182042"/>
          </a:xfrm>
        </p:grpSpPr>
        <p:sp>
          <p:nvSpPr>
            <p:cNvPr id="34" name="等腰三角形 33"/>
            <p:cNvSpPr/>
            <p:nvPr/>
          </p:nvSpPr>
          <p:spPr>
            <a:xfrm rot="10800000">
              <a:off x="8490137" y="4138251"/>
              <a:ext cx="342900" cy="309884"/>
            </a:xfrm>
            <a:prstGeom prst="triangle">
              <a:avLst>
                <a:gd name="adj" fmla="val 100000"/>
              </a:avLst>
            </a:prstGeom>
            <a:solidFill>
              <a:srgbClr val="DB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772785" y="3266093"/>
              <a:ext cx="3339643" cy="872158"/>
            </a:xfrm>
            <a:prstGeom prst="rect">
              <a:avLst/>
            </a:prstGeom>
            <a:solidFill>
              <a:srgbClr val="DB4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/>
                <a:t>陳昇瑋 您收到一重要信件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9540323" y="2558486"/>
            <a:ext cx="1093921" cy="661936"/>
            <a:chOff x="9953624" y="4629258"/>
            <a:chExt cx="790576" cy="582419"/>
          </a:xfrm>
        </p:grpSpPr>
        <p:sp>
          <p:nvSpPr>
            <p:cNvPr id="17" name="矩形 16"/>
            <p:cNvSpPr/>
            <p:nvPr/>
          </p:nvSpPr>
          <p:spPr>
            <a:xfrm>
              <a:off x="9953625" y="4629259"/>
              <a:ext cx="790575" cy="5824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9953624" y="4629258"/>
              <a:ext cx="790575" cy="418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48" y="2098575"/>
            <a:ext cx="2160822" cy="1213772"/>
          </a:xfrm>
          <a:prstGeom prst="rect">
            <a:avLst/>
          </a:prstGeom>
        </p:spPr>
      </p:pic>
      <p:sp>
        <p:nvSpPr>
          <p:cNvPr id="24" name="圓角矩形 23"/>
          <p:cNvSpPr>
            <a:spLocks noChangeAspect="1"/>
          </p:cNvSpPr>
          <p:nvPr/>
        </p:nvSpPr>
        <p:spPr>
          <a:xfrm>
            <a:off x="5269346" y="2979889"/>
            <a:ext cx="396000" cy="396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a typeface="Arial Unicode MS" pitchFamily="34" charset="-120"/>
              </a:rPr>
              <a:t>5</a:t>
            </a:r>
            <a:endParaRPr lang="zh-TW" altLang="en-US" sz="2800" dirty="0"/>
          </a:p>
        </p:txBody>
      </p:sp>
      <p:sp>
        <p:nvSpPr>
          <p:cNvPr id="28" name="圓角矩形 27"/>
          <p:cNvSpPr>
            <a:spLocks noChangeAspect="1"/>
          </p:cNvSpPr>
          <p:nvPr/>
        </p:nvSpPr>
        <p:spPr>
          <a:xfrm>
            <a:off x="5269090" y="2979889"/>
            <a:ext cx="396000" cy="396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a typeface="Arial Unicode MS" pitchFamily="34" charset="-120"/>
              </a:rPr>
              <a:t>4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570" y="615058"/>
            <a:ext cx="6828559" cy="59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45455 -0.09954 " pathEditMode="relative" rAng="0" ptsTypes="AA">
                                      <p:cBhvr>
                                        <p:cTn id="12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1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42695 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800"/>
                            </p:stCondLst>
                            <p:childTnLst>
                              <p:par>
                                <p:cTn id="21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32" dur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60" fill="hold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60" fill="hold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60" fill="hold">
                                          <p:stCondLst>
                                            <p:cond delay="78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60" fill="hold">
                                          <p:stCondLst>
                                            <p:cond delay="10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EA39BB-833C-4A44-B2AC-F88D90E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1385990A-87D5-4E99-88FF-89C0F126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7ED2E3-EBDF-403E-B864-8ECB013F688B}"/>
              </a:ext>
            </a:extLst>
          </p:cNvPr>
          <p:cNvSpPr txBox="1"/>
          <p:nvPr/>
        </p:nvSpPr>
        <p:spPr>
          <a:xfrm>
            <a:off x="3533824" y="1682291"/>
            <a:ext cx="418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err="1">
                <a:ln w="10541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AIGetDressed</a:t>
            </a:r>
            <a:endParaRPr lang="zh-TW" altLang="en-US" sz="4800" b="1" dirty="0">
              <a:ln w="10541" cmpd="sng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20278" y="75212"/>
            <a:ext cx="12192000" cy="1715488"/>
            <a:chOff x="20278" y="75212"/>
            <a:chExt cx="12192000" cy="171548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91A6813D-A9B4-4965-ABA6-C3BFC5F66456}"/>
                </a:ext>
              </a:extLst>
            </p:cNvPr>
            <p:cNvGrpSpPr/>
            <p:nvPr/>
          </p:nvGrpSpPr>
          <p:grpSpPr>
            <a:xfrm>
              <a:off x="20278" y="75212"/>
              <a:ext cx="12192000" cy="1715488"/>
              <a:chOff x="20278" y="75212"/>
              <a:chExt cx="12192000" cy="1715488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91521720-65EB-405C-81EB-DA314EFA1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583"/>
              <a:stretch/>
            </p:blipFill>
            <p:spPr>
              <a:xfrm>
                <a:off x="20278" y="75212"/>
                <a:ext cx="12192000" cy="1715488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EE3538-5DCF-4FBA-A801-BB4859F37592}"/>
                  </a:ext>
                </a:extLst>
              </p:cNvPr>
              <p:cNvSpPr/>
              <p:nvPr/>
            </p:nvSpPr>
            <p:spPr>
              <a:xfrm>
                <a:off x="6096000" y="133825"/>
                <a:ext cx="1175657" cy="5193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708660" y="777240"/>
              <a:ext cx="1143000" cy="24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851661" y="786541"/>
              <a:ext cx="1402600" cy="292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294438A-AC4A-4992-96C5-781A15442479}"/>
              </a:ext>
            </a:extLst>
          </p:cNvPr>
          <p:cNvSpPr/>
          <p:nvPr/>
        </p:nvSpPr>
        <p:spPr>
          <a:xfrm>
            <a:off x="621030" y="842594"/>
            <a:ext cx="1318260" cy="18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Arial Unicode MS" pitchFamily="34" charset="-120"/>
                <a:cs typeface="Arial" pitchFamily="34" charset="0"/>
              </a:rPr>
              <a:t>AIGETDRESSED</a:t>
            </a:r>
            <a:endParaRPr lang="zh-TW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Arial Unicode MS" pitchFamily="34" charset="-120"/>
              <a:cs typeface="Arial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294438A-AC4A-4992-96C5-781A15442479}"/>
              </a:ext>
            </a:extLst>
          </p:cNvPr>
          <p:cNvSpPr/>
          <p:nvPr/>
        </p:nvSpPr>
        <p:spPr>
          <a:xfrm>
            <a:off x="1706459" y="827352"/>
            <a:ext cx="2179051" cy="21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&lt;email@edm.aigetdressed.tw&gt;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  <a:latin typeface="Microsoft Sans Serif" pitchFamily="34" charset="0"/>
              <a:ea typeface="Arial Unicode MS" pitchFamily="34" charset="-120"/>
              <a:cs typeface="Microsoft Sans Serif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0850" y="133825"/>
            <a:ext cx="5873750" cy="519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450850" y="22447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【2019</a:t>
            </a:r>
            <a:r>
              <a:rPr lang="zh-TW" altLang="en-US" dirty="0"/>
              <a:t>夏季最新潮服</a:t>
            </a:r>
            <a:r>
              <a:rPr lang="en-US" altLang="zh-TW" dirty="0"/>
              <a:t>VIP</a:t>
            </a:r>
            <a:r>
              <a:rPr lang="zh-TW" altLang="en-US" dirty="0"/>
              <a:t>專屬優惠</a:t>
            </a:r>
            <a:r>
              <a:rPr lang="en-US" altLang="zh-TW" dirty="0"/>
              <a:t>】</a:t>
            </a:r>
            <a:r>
              <a:rPr lang="zh-TW" altLang="en-US" dirty="0"/>
              <a:t>來看看您試穿本季最新服飾的美照吧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13288"/>
            <a:ext cx="1828800" cy="2438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61" y="2513288"/>
            <a:ext cx="1828800" cy="24384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2513288"/>
            <a:ext cx="1828800" cy="24384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39" y="2495557"/>
            <a:ext cx="1828800" cy="24384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2495557"/>
            <a:ext cx="1828800" cy="24384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150" y="3714757"/>
            <a:ext cx="1828800" cy="24384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817938"/>
            <a:ext cx="1828800" cy="24384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3681695"/>
            <a:ext cx="1828800" cy="24384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78" y="3681695"/>
            <a:ext cx="1828800" cy="24384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7" y="3817938"/>
            <a:ext cx="1828800" cy="24384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33" y="2959107"/>
            <a:ext cx="1828800" cy="24384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3013069"/>
            <a:ext cx="182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037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3" y="1655117"/>
            <a:ext cx="2594469" cy="255236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A5F9C879-F917-465C-97AF-EDEA49F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9212B92-F546-4C08-B0DF-34EC6FED47B2}"/>
              </a:ext>
            </a:extLst>
          </p:cNvPr>
          <p:cNvSpPr txBox="1">
            <a:spLocks/>
          </p:cNvSpPr>
          <p:nvPr/>
        </p:nvSpPr>
        <p:spPr>
          <a:xfrm>
            <a:off x="-349962" y="1833031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More Pix</a:t>
            </a:r>
            <a:endParaRPr lang="en-US" altLang="zh-TW" sz="48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圖片 6" descr="一張含有 相片 的圖片&#10;&#10;自動產生的描述">
            <a:extLst>
              <a:ext uri="{FF2B5EF4-FFF2-40B4-BE49-F238E27FC236}">
                <a16:creationId xmlns:a16="http://schemas.microsoft.com/office/drawing/2014/main" id="{ED15AF21-C1F5-481D-8404-321A8A5C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10" y="952621"/>
            <a:ext cx="8727736" cy="50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4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08" y="1441938"/>
            <a:ext cx="7848232" cy="39741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TW" sz="66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366C4E-21EB-4220-A94B-7DF431D3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122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A56A4-9E01-419B-A0F2-7BF0AA24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117FFA9-0237-4C7E-923D-D591AF8A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280137-2004-4490-A640-61936C6B7D8A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第一張關於經濟報表感覺很不順，卡卡的，你講那些數字的概念倒不如轉換成倍數或比率的概念來說，或是可以有</a:t>
            </a:r>
          </a:p>
          <a:p>
            <a:r>
              <a:rPr lang="zh-TW" altLang="en-US" dirty="0"/>
              <a:t>  一個對照的比較，譬如九隻青蛙。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第二張的粉紅色上次不是說要改，改成比較漂亮的</a:t>
            </a:r>
            <a:r>
              <a:rPr lang="en-US" altLang="zh-TW" dirty="0"/>
              <a:t>?</a:t>
            </a:r>
            <a:r>
              <a:rPr lang="zh-TW" altLang="en-US" dirty="0"/>
              <a:t>感覺比較湖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第三張為什麼要分成三個部分，可</a:t>
            </a:r>
          </a:p>
          <a:p>
            <a:r>
              <a:rPr lang="zh-TW" altLang="en-US" dirty="0"/>
              <a:t>以簡述這三張圖的作用嗎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第六章的</a:t>
            </a:r>
            <a:r>
              <a:rPr lang="en-US" altLang="zh-TW" dirty="0"/>
              <a:t>theta</a:t>
            </a:r>
            <a:r>
              <a:rPr lang="zh-TW" altLang="en-US" dirty="0"/>
              <a:t>是甚麼意思</a:t>
            </a:r>
            <a:r>
              <a:rPr lang="en-US" altLang="zh-TW" dirty="0"/>
              <a:t>?</a:t>
            </a:r>
            <a:r>
              <a:rPr lang="zh-TW" altLang="en-US" dirty="0"/>
              <a:t>下半部講述卡卡的不是很順。</a:t>
            </a:r>
          </a:p>
          <a:p>
            <a:r>
              <a:rPr lang="en-US" altLang="zh-TW" dirty="0"/>
              <a:t>5.P8</a:t>
            </a:r>
            <a:r>
              <a:rPr lang="zh-TW" altLang="en-US" dirty="0"/>
              <a:t>那一頁的單位有問題</a:t>
            </a:r>
          </a:p>
          <a:p>
            <a:r>
              <a:rPr lang="en-US" altLang="zh-TW" dirty="0"/>
              <a:t>6.P9</a:t>
            </a:r>
            <a:r>
              <a:rPr lang="zh-TW" altLang="en-US" dirty="0"/>
              <a:t>可能要強調模型的差異，訓練次數都是一樣的</a:t>
            </a:r>
          </a:p>
          <a:p>
            <a:r>
              <a:rPr lang="en-US" altLang="zh-TW" dirty="0"/>
              <a:t>7.P10</a:t>
            </a:r>
            <a:r>
              <a:rPr lang="zh-TW" altLang="en-US" dirty="0"/>
              <a:t>可以稍微停頓一下，然後有點輕鬆的帶出我們自己的研究問題</a:t>
            </a:r>
          </a:p>
        </p:txBody>
      </p:sp>
    </p:spTree>
    <p:extLst>
      <p:ext uri="{BB962C8B-B14F-4D97-AF65-F5344CB8AC3E}">
        <p14:creationId xmlns:p14="http://schemas.microsoft.com/office/powerpoint/2010/main" val="420887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圖片 14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5AC96-0A60-48B3-ABA1-3C501C7A6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6"/>
          <a:stretch/>
        </p:blipFill>
        <p:spPr>
          <a:xfrm>
            <a:off x="425880" y="1601318"/>
            <a:ext cx="5670120" cy="4685949"/>
          </a:xfrm>
          <a:prstGeom prst="rect">
            <a:avLst/>
          </a:prstGeom>
        </p:spPr>
      </p:pic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33FF7E5D-5157-4E3A-9363-A7F7BC3C862C}"/>
              </a:ext>
            </a:extLst>
          </p:cNvPr>
          <p:cNvGraphicFramePr/>
          <p:nvPr/>
        </p:nvGraphicFramePr>
        <p:xfrm>
          <a:off x="6729573" y="1728000"/>
          <a:ext cx="4878445" cy="455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3286D2F-D5B7-4B5F-8C43-F2085A3F3CCB}"/>
              </a:ext>
            </a:extLst>
          </p:cNvPr>
          <p:cNvSpPr txBox="1"/>
          <p:nvPr/>
        </p:nvSpPr>
        <p:spPr>
          <a:xfrm>
            <a:off x="425880" y="6287267"/>
            <a:ext cx="56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Ref: Statista Digital Market Outlook:</a:t>
            </a:r>
          </a:p>
          <a:p>
            <a:r>
              <a:rPr lang="en-US" altLang="zh-TW" sz="1000" dirty="0">
                <a:hlinkClick r:id="rId5"/>
              </a:rPr>
              <a:t>https://www.statista.com/statistics/278890/us-apparel-and-accessories-retail-e-commerce-revenue/</a:t>
            </a:r>
            <a:endParaRPr lang="zh-TW" altLang="en-US" sz="1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F4D34B-2CBD-4ED3-B48F-C6F219523703}"/>
              </a:ext>
            </a:extLst>
          </p:cNvPr>
          <p:cNvSpPr txBox="1"/>
          <p:nvPr/>
        </p:nvSpPr>
        <p:spPr>
          <a:xfrm>
            <a:off x="6640049" y="6305586"/>
            <a:ext cx="56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Ref: </a:t>
            </a:r>
            <a:r>
              <a:rPr lang="en-US" altLang="zh-TW" sz="1000" dirty="0" err="1"/>
              <a:t>Bizwit</a:t>
            </a:r>
            <a:r>
              <a:rPr lang="en-US" altLang="zh-TW" sz="1000" dirty="0"/>
              <a:t> Research &amp; Consulting :</a:t>
            </a:r>
          </a:p>
          <a:p>
            <a:r>
              <a:rPr lang="en-US" altLang="zh-TW" sz="1000" dirty="0">
                <a:hlinkClick r:id="rId6"/>
              </a:rPr>
              <a:t>https://www.giichinese.com.tw/report/bzc871520-global-virtual-fitting-room-market-size-study-by.html</a:t>
            </a:r>
            <a:endParaRPr lang="zh-TW" altLang="en-US" sz="10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3A6DC7E-4404-4952-95E5-E5FD57AC29D4}"/>
              </a:ext>
            </a:extLst>
          </p:cNvPr>
          <p:cNvSpPr txBox="1">
            <a:spLocks/>
          </p:cNvSpPr>
          <p:nvPr/>
        </p:nvSpPr>
        <p:spPr>
          <a:xfrm>
            <a:off x="4227148" y="-7507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3626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89AE5DE6-1605-4758-A674-E15E30E231F5}"/>
              </a:ext>
            </a:extLst>
          </p:cNvPr>
          <p:cNvSpPr txBox="1">
            <a:spLocks/>
          </p:cNvSpPr>
          <p:nvPr/>
        </p:nvSpPr>
        <p:spPr>
          <a:xfrm>
            <a:off x="364792" y="84763"/>
            <a:ext cx="2971366" cy="28109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600" dirty="0">
              <a:solidFill>
                <a:srgbClr val="FFFFFF"/>
              </a:solidFill>
            </a:endParaRPr>
          </a:p>
        </p:txBody>
      </p:sp>
      <p:pic>
        <p:nvPicPr>
          <p:cNvPr id="6" name="圖片 5" descr="一張含有 服飾, 個人, 直立的, 牆 的圖片&#10;&#10;自動產生的描述">
            <a:extLst>
              <a:ext uri="{FF2B5EF4-FFF2-40B4-BE49-F238E27FC236}">
                <a16:creationId xmlns:a16="http://schemas.microsoft.com/office/drawing/2014/main" id="{139C0865-9185-4C74-8B28-620E9B6A2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65" y="4103877"/>
            <a:ext cx="1119865" cy="1425305"/>
          </a:xfrm>
          <a:prstGeom prst="rect">
            <a:avLst/>
          </a:prstGeom>
        </p:spPr>
      </p:pic>
      <p:pic>
        <p:nvPicPr>
          <p:cNvPr id="5" name="圖片 4" descr="一張含有 服飾, 牆, 個人 的圖片&#10;&#10;自動產生的描述">
            <a:extLst>
              <a:ext uri="{FF2B5EF4-FFF2-40B4-BE49-F238E27FC236}">
                <a16:creationId xmlns:a16="http://schemas.microsoft.com/office/drawing/2014/main" id="{1F8B6B22-1C3D-44D7-A9C9-60DCAE994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79" y="2678572"/>
            <a:ext cx="1119865" cy="1425305"/>
          </a:xfrm>
          <a:prstGeom prst="rect">
            <a:avLst/>
          </a:prstGeom>
        </p:spPr>
      </p:pic>
      <p:pic>
        <p:nvPicPr>
          <p:cNvPr id="7" name="圖片 6" descr="一張含有 服飾, 個人, 女性, 牆 的圖片&#10;&#10;自動產生的描述">
            <a:extLst>
              <a:ext uri="{FF2B5EF4-FFF2-40B4-BE49-F238E27FC236}">
                <a16:creationId xmlns:a16="http://schemas.microsoft.com/office/drawing/2014/main" id="{6AF7F679-1CD5-4B9B-972A-9D1CF0933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55" y="5294756"/>
            <a:ext cx="1141189" cy="1452446"/>
          </a:xfrm>
          <a:prstGeom prst="rect">
            <a:avLst/>
          </a:prstGeom>
        </p:spPr>
      </p:pic>
      <p:pic>
        <p:nvPicPr>
          <p:cNvPr id="8" name="圖片 7" descr="一張含有 服飾, 個人, 牆, 女性 的圖片&#10;&#10;自動產生的描述">
            <a:extLst>
              <a:ext uri="{FF2B5EF4-FFF2-40B4-BE49-F238E27FC236}">
                <a16:creationId xmlns:a16="http://schemas.microsoft.com/office/drawing/2014/main" id="{1795A965-0523-493B-99D6-E48A53AAB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65" y="1253267"/>
            <a:ext cx="1119865" cy="1425305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19EA3DF-F3DA-4E83-8814-4EDE35C91B2E}"/>
              </a:ext>
            </a:extLst>
          </p:cNvPr>
          <p:cNvGrpSpPr/>
          <p:nvPr/>
        </p:nvGrpSpPr>
        <p:grpSpPr>
          <a:xfrm>
            <a:off x="602307" y="934720"/>
            <a:ext cx="7451825" cy="5812482"/>
            <a:chOff x="838200" y="1434780"/>
            <a:chExt cx="7135761" cy="5286695"/>
          </a:xfrm>
        </p:grpSpPr>
        <p:pic>
          <p:nvPicPr>
            <p:cNvPr id="3" name="圖片 2" descr="一張含有 相片, 差異, 多種, 束 的圖片&#10;&#10;自動產生的描述">
              <a:extLst>
                <a:ext uri="{FF2B5EF4-FFF2-40B4-BE49-F238E27FC236}">
                  <a16:creationId xmlns:a16="http://schemas.microsoft.com/office/drawing/2014/main" id="{9B8D40F6-98FA-4B05-8D53-1DE31DE7C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86"/>
            <a:stretch/>
          </p:blipFill>
          <p:spPr>
            <a:xfrm>
              <a:off x="838200" y="1443161"/>
              <a:ext cx="7135761" cy="527831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7D466A-A5FB-4E21-A08D-7AFC27D9F3C0}"/>
                </a:ext>
              </a:extLst>
            </p:cNvPr>
            <p:cNvSpPr/>
            <p:nvPr/>
          </p:nvSpPr>
          <p:spPr>
            <a:xfrm>
              <a:off x="5555530" y="1485974"/>
              <a:ext cx="386080" cy="22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A1A1BBD-8A7F-46ED-8171-8D239AF39C49}"/>
                </a:ext>
              </a:extLst>
            </p:cNvPr>
            <p:cNvSpPr/>
            <p:nvPr/>
          </p:nvSpPr>
          <p:spPr>
            <a:xfrm>
              <a:off x="4640509" y="1485974"/>
              <a:ext cx="386080" cy="22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941E1F-D1DD-4A7E-B67F-7EA8B9806087}"/>
                </a:ext>
              </a:extLst>
            </p:cNvPr>
            <p:cNvSpPr/>
            <p:nvPr/>
          </p:nvSpPr>
          <p:spPr>
            <a:xfrm>
              <a:off x="3526471" y="1434780"/>
              <a:ext cx="386080" cy="223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62025820-1EB5-47D4-8188-1B5CFE2A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6034D8-8523-4021-A023-9026D6789E98}"/>
              </a:ext>
            </a:extLst>
          </p:cNvPr>
          <p:cNvSpPr txBox="1"/>
          <p:nvPr/>
        </p:nvSpPr>
        <p:spPr>
          <a:xfrm>
            <a:off x="602307" y="243799"/>
            <a:ext cx="4071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bg1"/>
                </a:solidFill>
              </a:rPr>
              <a:t>Compariso</a:t>
            </a:r>
            <a:r>
              <a:rPr lang="en-US" altLang="zh-TW" sz="4800" dirty="0"/>
              <a:t>n….</a:t>
            </a:r>
            <a:endParaRPr lang="zh-TW" altLang="en-US" sz="4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451D60-D088-419F-AAE3-3BAC296EB3C1}"/>
              </a:ext>
            </a:extLst>
          </p:cNvPr>
          <p:cNvSpPr txBox="1"/>
          <p:nvPr/>
        </p:nvSpPr>
        <p:spPr>
          <a:xfrm>
            <a:off x="8574189" y="821970"/>
            <a:ext cx="174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Ours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768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7524FA0C-87BE-4799-A303-39A8E686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FA8E6DE-86B9-4381-A9EB-7A35E88A2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31" y="3168240"/>
            <a:ext cx="2284161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88295EB-212A-4A50-BAB3-D0FCF4AF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53" y="177748"/>
            <a:ext cx="2187716" cy="29169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D185269-828D-46DB-80D8-4603B662A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92" y="3733516"/>
            <a:ext cx="2114977" cy="281996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91ADC88-B5F1-4382-B239-BB80EB5B6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130">
            <a:off x="5322923" y="3972173"/>
            <a:ext cx="1715338" cy="2287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218538C-1FB4-4A65-9E88-40467CF60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0442">
            <a:off x="5314646" y="1143483"/>
            <a:ext cx="18288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2" name="標題 1">
            <a:extLst>
              <a:ext uri="{FF2B5EF4-FFF2-40B4-BE49-F238E27FC236}">
                <a16:creationId xmlns:a16="http://schemas.microsoft.com/office/drawing/2014/main" id="{D91C20BC-4BE4-4B43-AF34-D393ECB85834}"/>
              </a:ext>
            </a:extLst>
          </p:cNvPr>
          <p:cNvSpPr txBox="1">
            <a:spLocks/>
          </p:cNvSpPr>
          <p:nvPr/>
        </p:nvSpPr>
        <p:spPr>
          <a:xfrm>
            <a:off x="729106" y="245084"/>
            <a:ext cx="2423565" cy="227404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600" dirty="0">
              <a:solidFill>
                <a:srgbClr val="FFFFFF"/>
              </a:solidFill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CEABD4DB-BC39-4786-88D4-404DE7EB9335}"/>
              </a:ext>
            </a:extLst>
          </p:cNvPr>
          <p:cNvSpPr txBox="1">
            <a:spLocks/>
          </p:cNvSpPr>
          <p:nvPr/>
        </p:nvSpPr>
        <p:spPr>
          <a:xfrm>
            <a:off x="0" y="303688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bjectives</a:t>
            </a:r>
          </a:p>
        </p:txBody>
      </p:sp>
    </p:spTree>
    <p:extLst>
      <p:ext uri="{BB962C8B-B14F-4D97-AF65-F5344CB8AC3E}">
        <p14:creationId xmlns:p14="http://schemas.microsoft.com/office/powerpoint/2010/main" val="43177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EA39BB-833C-4A44-B2AC-F88D90E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28</a:t>
            </a:fld>
            <a:endParaRPr lang="zh-TW" altLang="en-US" dirty="0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1385990A-87D5-4E99-88FF-89C0F126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50850" y="133825"/>
            <a:ext cx="5873750" cy="519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13288"/>
            <a:ext cx="1828800" cy="2438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61" y="2513288"/>
            <a:ext cx="1828800" cy="24384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2513288"/>
            <a:ext cx="1828800" cy="24384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39" y="2495557"/>
            <a:ext cx="1828800" cy="24384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2495557"/>
            <a:ext cx="1828800" cy="24384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150" y="3714757"/>
            <a:ext cx="1828800" cy="24384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817938"/>
            <a:ext cx="1828800" cy="24384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3681695"/>
            <a:ext cx="1828800" cy="24384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78" y="3681695"/>
            <a:ext cx="1828800" cy="24384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7" y="3817938"/>
            <a:ext cx="1828800" cy="24384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33" y="2959107"/>
            <a:ext cx="1828800" cy="24384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3013069"/>
            <a:ext cx="182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456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7524FA0C-87BE-4799-A303-39A8E686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2C161BC2-9DB9-4882-BC70-1254C08D4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一張含有 室內, 椅子, 牆, 沙發 的圖片&#10;&#10;自動產生的描述">
            <a:extLst>
              <a:ext uri="{FF2B5EF4-FFF2-40B4-BE49-F238E27FC236}">
                <a16:creationId xmlns:a16="http://schemas.microsoft.com/office/drawing/2014/main" id="{BF2748FE-0B40-4987-805A-D521B2B5A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3" r="-2" b="15600"/>
          <a:stretch/>
        </p:blipFill>
        <p:spPr>
          <a:xfrm>
            <a:off x="0" y="0"/>
            <a:ext cx="1219198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804F22-BF92-4E9E-BA0E-57E43AAB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altLang="zh-TW">
                <a:solidFill>
                  <a:srgbClr val="FFFFFF"/>
                </a:solidFill>
              </a:rPr>
            </a:br>
            <a:br>
              <a:rPr lang="en-US" altLang="zh-TW">
                <a:solidFill>
                  <a:srgbClr val="FFFFFF"/>
                </a:solidFill>
              </a:rPr>
            </a:b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4A02BB-3B43-41CE-8B12-71ED2C4CA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295" y="2572621"/>
            <a:ext cx="9144000" cy="109839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8787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1D19B-1027-4710-8825-DD5F9418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087" y="521021"/>
            <a:ext cx="10906008" cy="1115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altLang="zh-TW" sz="4000" dirty="0"/>
            </a:br>
            <a:r>
              <a:rPr lang="en-US" altLang="zh-TW" sz="4000" dirty="0"/>
              <a:t>Clothing-agnostic Person Representation</a:t>
            </a:r>
          </a:p>
        </p:txBody>
      </p:sp>
      <p:cxnSp>
        <p:nvCxnSpPr>
          <p:cNvPr id="89" name="Straight Connector 76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86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圖片 50" descr="一張含有 服飾 的圖片&#10;&#10;自動產生的描述">
            <a:extLst>
              <a:ext uri="{FF2B5EF4-FFF2-40B4-BE49-F238E27FC236}">
                <a16:creationId xmlns:a16="http://schemas.microsoft.com/office/drawing/2014/main" id="{95B42D38-72F0-40DE-9902-F9F6991F9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682">
            <a:off x="1049025" y="2663392"/>
            <a:ext cx="2043595" cy="2849409"/>
          </a:xfrm>
          <a:prstGeom prst="rect">
            <a:avLst/>
          </a:prstGeom>
        </p:spPr>
      </p:pic>
      <p:sp>
        <p:nvSpPr>
          <p:cNvPr id="68" name="箭號: 向上 67">
            <a:extLst>
              <a:ext uri="{FF2B5EF4-FFF2-40B4-BE49-F238E27FC236}">
                <a16:creationId xmlns:a16="http://schemas.microsoft.com/office/drawing/2014/main" id="{272C87AF-5D33-45F5-BF51-6F8FA96471F0}"/>
              </a:ext>
            </a:extLst>
          </p:cNvPr>
          <p:cNvSpPr/>
          <p:nvPr/>
        </p:nvSpPr>
        <p:spPr>
          <a:xfrm rot="5400000">
            <a:off x="3255605" y="3720350"/>
            <a:ext cx="550446" cy="64858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760C50BA-C296-4179-8BF0-7FF55846C6A5}"/>
              </a:ext>
            </a:extLst>
          </p:cNvPr>
          <p:cNvGrpSpPr/>
          <p:nvPr/>
        </p:nvGrpSpPr>
        <p:grpSpPr>
          <a:xfrm>
            <a:off x="4077413" y="1841169"/>
            <a:ext cx="7276387" cy="3811323"/>
            <a:chOff x="3991053" y="1079292"/>
            <a:chExt cx="7276387" cy="3811323"/>
          </a:xfrm>
        </p:grpSpPr>
        <p:pic>
          <p:nvPicPr>
            <p:cNvPr id="48" name="圖片 47" descr="一張含有 相片 的圖片&#10;&#10;自動產生的描述">
              <a:extLst>
                <a:ext uri="{FF2B5EF4-FFF2-40B4-BE49-F238E27FC236}">
                  <a16:creationId xmlns:a16="http://schemas.microsoft.com/office/drawing/2014/main" id="{9F483EF8-75DA-4458-AEEF-D898D3D1F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5" r="32972" b="66659"/>
            <a:stretch/>
          </p:blipFill>
          <p:spPr>
            <a:xfrm>
              <a:off x="4170489" y="1410327"/>
              <a:ext cx="2125648" cy="2849409"/>
            </a:xfrm>
            <a:prstGeom prst="rect">
              <a:avLst/>
            </a:prstGeom>
          </p:spPr>
        </p:pic>
        <p:pic>
          <p:nvPicPr>
            <p:cNvPr id="3" name="圖片 2" descr="一張含有 相片 的圖片&#10;&#10;自動產生的描述">
              <a:extLst>
                <a:ext uri="{FF2B5EF4-FFF2-40B4-BE49-F238E27FC236}">
                  <a16:creationId xmlns:a16="http://schemas.microsoft.com/office/drawing/2014/main" id="{3AFAC336-36DD-4FE9-9A81-D7AB7241A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571" b="66659"/>
            <a:stretch/>
          </p:blipFill>
          <p:spPr>
            <a:xfrm>
              <a:off x="6523966" y="1410327"/>
              <a:ext cx="2125648" cy="2849409"/>
            </a:xfrm>
            <a:prstGeom prst="rect">
              <a:avLst/>
            </a:prstGeom>
          </p:spPr>
        </p:pic>
        <p:pic>
          <p:nvPicPr>
            <p:cNvPr id="49" name="圖片 48" descr="一張含有 相片 的圖片&#10;&#10;自動產生的描述">
              <a:extLst>
                <a:ext uri="{FF2B5EF4-FFF2-40B4-BE49-F238E27FC236}">
                  <a16:creationId xmlns:a16="http://schemas.microsoft.com/office/drawing/2014/main" id="{C28A3C85-B4C9-4E2A-BEE4-E501603E1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33" b="66659"/>
            <a:stretch/>
          </p:blipFill>
          <p:spPr>
            <a:xfrm>
              <a:off x="8877443" y="1410327"/>
              <a:ext cx="1981841" cy="2817731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F7D4A951-5784-4E46-862A-13CE6DBBD7BA}"/>
                </a:ext>
              </a:extLst>
            </p:cNvPr>
            <p:cNvSpPr/>
            <p:nvPr/>
          </p:nvSpPr>
          <p:spPr>
            <a:xfrm>
              <a:off x="3991053" y="1079292"/>
              <a:ext cx="7276387" cy="3811323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C8FEB4F9-4ABA-4C63-A96E-E7AC0E43CAA1}"/>
                </a:ext>
              </a:extLst>
            </p:cNvPr>
            <p:cNvSpPr txBox="1"/>
            <p:nvPr/>
          </p:nvSpPr>
          <p:spPr>
            <a:xfrm>
              <a:off x="4474605" y="4306356"/>
              <a:ext cx="151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Body Shape</a:t>
              </a:r>
              <a:endParaRPr lang="zh-TW" altLang="en-US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F82AEFC-6411-4838-B672-D61B238BD734}"/>
                </a:ext>
              </a:extLst>
            </p:cNvPr>
            <p:cNvSpPr txBox="1"/>
            <p:nvPr/>
          </p:nvSpPr>
          <p:spPr>
            <a:xfrm>
              <a:off x="6828082" y="4336618"/>
              <a:ext cx="151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Face &amp; Hair</a:t>
              </a:r>
              <a:endParaRPr lang="zh-TW" altLang="en-US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004EBEFD-A09E-4F04-ABDF-339FC69FC39B}"/>
                </a:ext>
              </a:extLst>
            </p:cNvPr>
            <p:cNvSpPr txBox="1"/>
            <p:nvPr/>
          </p:nvSpPr>
          <p:spPr>
            <a:xfrm>
              <a:off x="9181559" y="4293960"/>
              <a:ext cx="151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Pose heatmap</a:t>
              </a:r>
              <a:endParaRPr lang="zh-TW" altLang="en-US" dirty="0"/>
            </a:p>
          </p:txBody>
        </p:sp>
      </p:grpSp>
      <p:sp>
        <p:nvSpPr>
          <p:cNvPr id="76" name="標題 1">
            <a:extLst>
              <a:ext uri="{FF2B5EF4-FFF2-40B4-BE49-F238E27FC236}">
                <a16:creationId xmlns:a16="http://schemas.microsoft.com/office/drawing/2014/main" id="{62048C91-BB0B-4151-829D-60A45D653298}"/>
              </a:ext>
            </a:extLst>
          </p:cNvPr>
          <p:cNvSpPr txBox="1">
            <a:spLocks/>
          </p:cNvSpPr>
          <p:nvPr/>
        </p:nvSpPr>
        <p:spPr>
          <a:xfrm>
            <a:off x="676867" y="225412"/>
            <a:ext cx="2490439" cy="23038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600" u="sng" dirty="0">
              <a:solidFill>
                <a:srgbClr val="FFFFFF"/>
              </a:solidFill>
            </a:endParaRPr>
          </a:p>
        </p:txBody>
      </p:sp>
      <p:sp>
        <p:nvSpPr>
          <p:cNvPr id="55" name="投影片編號版面配置區 54">
            <a:extLst>
              <a:ext uri="{FF2B5EF4-FFF2-40B4-BE49-F238E27FC236}">
                <a16:creationId xmlns:a16="http://schemas.microsoft.com/office/drawing/2014/main" id="{19B114F0-5948-4853-80FE-23746DD5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B6CEB3FE-7537-4358-A3B8-BD3A6A883C6B}"/>
              </a:ext>
            </a:extLst>
          </p:cNvPr>
          <p:cNvSpPr txBox="1">
            <a:spLocks/>
          </p:cNvSpPr>
          <p:nvPr/>
        </p:nvSpPr>
        <p:spPr>
          <a:xfrm>
            <a:off x="216924" y="278052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Pre-work</a:t>
            </a:r>
          </a:p>
        </p:txBody>
      </p:sp>
    </p:spTree>
    <p:extLst>
      <p:ext uri="{BB962C8B-B14F-4D97-AF65-F5344CB8AC3E}">
        <p14:creationId xmlns:p14="http://schemas.microsoft.com/office/powerpoint/2010/main" val="322225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35" y="2219309"/>
            <a:ext cx="2437202" cy="233257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BCAF150-18EE-4B5C-B371-8C93415E4993}"/>
              </a:ext>
            </a:extLst>
          </p:cNvPr>
          <p:cNvGrpSpPr/>
          <p:nvPr/>
        </p:nvGrpSpPr>
        <p:grpSpPr>
          <a:xfrm>
            <a:off x="3654418" y="4055091"/>
            <a:ext cx="7990181" cy="2520970"/>
            <a:chOff x="3654418" y="4055091"/>
            <a:chExt cx="7990181" cy="2520970"/>
          </a:xfrm>
        </p:grpSpPr>
        <p:sp>
          <p:nvSpPr>
            <p:cNvPr id="41" name="流程圖: 人工作業 40">
              <a:extLst>
                <a:ext uri="{FF2B5EF4-FFF2-40B4-BE49-F238E27FC236}">
                  <a16:creationId xmlns:a16="http://schemas.microsoft.com/office/drawing/2014/main" id="{14297023-0062-41C7-9FB9-4200B8A3FEB1}"/>
                </a:ext>
              </a:extLst>
            </p:cNvPr>
            <p:cNvSpPr/>
            <p:nvPr/>
          </p:nvSpPr>
          <p:spPr>
            <a:xfrm rot="16200000">
              <a:off x="4674822" y="4871531"/>
              <a:ext cx="809307" cy="568609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流程圖: 人工作業 41">
              <a:extLst>
                <a:ext uri="{FF2B5EF4-FFF2-40B4-BE49-F238E27FC236}">
                  <a16:creationId xmlns:a16="http://schemas.microsoft.com/office/drawing/2014/main" id="{158B150E-DE58-48BD-94FF-3EB8ACC40EB1}"/>
                </a:ext>
              </a:extLst>
            </p:cNvPr>
            <p:cNvSpPr/>
            <p:nvPr/>
          </p:nvSpPr>
          <p:spPr>
            <a:xfrm rot="5400000">
              <a:off x="5587795" y="4871531"/>
              <a:ext cx="809307" cy="568609"/>
            </a:xfrm>
            <a:prstGeom prst="flowChartManualOperation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右大括弧 42">
              <a:extLst>
                <a:ext uri="{FF2B5EF4-FFF2-40B4-BE49-F238E27FC236}">
                  <a16:creationId xmlns:a16="http://schemas.microsoft.com/office/drawing/2014/main" id="{54CE8E29-DD84-419B-8C8E-B7A46394C06C}"/>
                </a:ext>
              </a:extLst>
            </p:cNvPr>
            <p:cNvSpPr/>
            <p:nvPr/>
          </p:nvSpPr>
          <p:spPr>
            <a:xfrm>
              <a:off x="4255695" y="4556801"/>
              <a:ext cx="445074" cy="12750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右大括弧 43">
              <a:extLst>
                <a:ext uri="{FF2B5EF4-FFF2-40B4-BE49-F238E27FC236}">
                  <a16:creationId xmlns:a16="http://schemas.microsoft.com/office/drawing/2014/main" id="{BD6133A3-ECD1-44EF-A5E6-2D3DFE067801}"/>
                </a:ext>
              </a:extLst>
            </p:cNvPr>
            <p:cNvSpPr/>
            <p:nvPr/>
          </p:nvSpPr>
          <p:spPr>
            <a:xfrm rot="10800000">
              <a:off x="6398580" y="4555627"/>
              <a:ext cx="445074" cy="12750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F565BE68-A68F-435F-A811-14815A38E6A1}"/>
                </a:ext>
              </a:extLst>
            </p:cNvPr>
            <p:cNvCxnSpPr>
              <a:cxnSpLocks/>
            </p:cNvCxnSpPr>
            <p:nvPr/>
          </p:nvCxnSpPr>
          <p:spPr>
            <a:xfrm>
              <a:off x="5432253" y="5175665"/>
              <a:ext cx="2274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B6AA366-7954-4E47-B29D-45AE7FF52F6E}"/>
                </a:ext>
              </a:extLst>
            </p:cNvPr>
            <p:cNvGrpSpPr/>
            <p:nvPr/>
          </p:nvGrpSpPr>
          <p:grpSpPr>
            <a:xfrm>
              <a:off x="5317386" y="4728819"/>
              <a:ext cx="472463" cy="164407"/>
              <a:chOff x="2764389" y="1449783"/>
              <a:chExt cx="657225" cy="258220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5909F9D4-1E54-4ABA-9CD5-4BAEACED1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4389" y="1449783"/>
                <a:ext cx="0" cy="258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440B71A5-A007-4FED-884C-3EAF19CBB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4389" y="1449783"/>
                <a:ext cx="6506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9B82164D-FAB0-484B-B898-DE8B9EF4F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5013" y="1449783"/>
                <a:ext cx="6601" cy="258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AF309259-0A3F-41D3-9AC0-327F22B1EC13}"/>
                </a:ext>
              </a:extLst>
            </p:cNvPr>
            <p:cNvGrpSpPr/>
            <p:nvPr/>
          </p:nvGrpSpPr>
          <p:grpSpPr>
            <a:xfrm>
              <a:off x="5172063" y="4555627"/>
              <a:ext cx="791139" cy="320626"/>
              <a:chOff x="2562236" y="1177767"/>
              <a:chExt cx="1100522" cy="503578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3F7F7B0D-C52A-4C1C-BF30-B79812E6D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236" y="1177767"/>
                <a:ext cx="0" cy="503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CA444B40-2E94-4EE2-A03D-BCC65277E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236" y="1177767"/>
                <a:ext cx="108946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62A477A5-D616-40F7-9A46-F06B15952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705" y="1177767"/>
                <a:ext cx="11053" cy="503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8841B92B-6DD3-4269-A163-1BD0486E496E}"/>
                </a:ext>
              </a:extLst>
            </p:cNvPr>
            <p:cNvGrpSpPr/>
            <p:nvPr/>
          </p:nvGrpSpPr>
          <p:grpSpPr>
            <a:xfrm>
              <a:off x="4994027" y="4434336"/>
              <a:ext cx="1078732" cy="376684"/>
              <a:chOff x="2314576" y="987266"/>
              <a:chExt cx="1500582" cy="591623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B761487F-33B1-4E73-A3C0-F8888AF73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576" y="987266"/>
                <a:ext cx="0" cy="5916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9650A65C-E13D-4C33-B5D0-14D506315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576" y="987266"/>
                <a:ext cx="1485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B74CA72C-AE66-406E-8A6A-5AE7FF1679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0087" y="987266"/>
                <a:ext cx="15071" cy="5916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39AD496C-8F77-4B70-B0E1-13705FABEE94}"/>
                </a:ext>
              </a:extLst>
            </p:cNvPr>
            <p:cNvGrpSpPr/>
            <p:nvPr/>
          </p:nvGrpSpPr>
          <p:grpSpPr>
            <a:xfrm>
              <a:off x="4049102" y="5846548"/>
              <a:ext cx="4997960" cy="729513"/>
              <a:chOff x="1000129" y="2656689"/>
              <a:chExt cx="6115043" cy="1428405"/>
            </a:xfrm>
          </p:grpSpPr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CB3DACCE-EB8D-4110-8D4C-09D8EF53E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621" y="4045792"/>
                <a:ext cx="6109551" cy="3930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>
                <a:extLst>
                  <a:ext uri="{FF2B5EF4-FFF2-40B4-BE49-F238E27FC236}">
                    <a16:creationId xmlns:a16="http://schemas.microsoft.com/office/drawing/2014/main" id="{CD007D40-BCC3-4EA9-8DAA-72BAD25245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5172" y="2656689"/>
                <a:ext cx="0" cy="1408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173A82D9-0FB9-4202-95E2-C5150CC94FA2}"/>
                  </a:ext>
                </a:extLst>
              </p:cNvPr>
              <p:cNvCxnSpPr/>
              <p:nvPr/>
            </p:nvCxnSpPr>
            <p:spPr>
              <a:xfrm flipH="1">
                <a:off x="1000129" y="3595438"/>
                <a:ext cx="5492" cy="46857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72BD070F-325D-4300-967F-D48EABB1ACB2}"/>
                </a:ext>
              </a:extLst>
            </p:cNvPr>
            <p:cNvGrpSpPr/>
            <p:nvPr/>
          </p:nvGrpSpPr>
          <p:grpSpPr>
            <a:xfrm>
              <a:off x="7900752" y="4335910"/>
              <a:ext cx="988382" cy="176961"/>
              <a:chOff x="6535365" y="1075346"/>
              <a:chExt cx="509841" cy="420812"/>
            </a:xfrm>
          </p:grpSpPr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4FC1692E-343A-4A0A-B7D8-76F1F3BC8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365" y="1075346"/>
                <a:ext cx="498761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45B19EA0-B611-43A8-ADBF-393FBC1B0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4126" y="1075346"/>
                <a:ext cx="11080" cy="420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426454C-5D43-49B8-8A04-49DCD65776BC}"/>
                </a:ext>
              </a:extLst>
            </p:cNvPr>
            <p:cNvGrpSpPr/>
            <p:nvPr/>
          </p:nvGrpSpPr>
          <p:grpSpPr>
            <a:xfrm>
              <a:off x="7782755" y="5802423"/>
              <a:ext cx="1106376" cy="471627"/>
              <a:chOff x="6422620" y="2967183"/>
              <a:chExt cx="498761" cy="431714"/>
            </a:xfrm>
          </p:grpSpPr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CCB67ADE-029D-47DF-B648-DAC400960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2620" y="3398894"/>
                <a:ext cx="498761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63DD22FB-A46B-4EC0-9863-F9CBAFCE8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0301" y="2967183"/>
                <a:ext cx="0" cy="431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5F38DC3E-E436-446B-8F19-C5853AD10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1458" y="5148726"/>
              <a:ext cx="1275460" cy="7109"/>
            </a:xfrm>
            <a:prstGeom prst="straightConnector1">
              <a:avLst/>
            </a:prstGeom>
            <a:ln w="28575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圖片 54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E8E3B77B-47C6-407E-B46C-505237B01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7" t="66809" r="35962" b="-3579"/>
            <a:stretch/>
          </p:blipFill>
          <p:spPr>
            <a:xfrm>
              <a:off x="8520982" y="4554180"/>
              <a:ext cx="777137" cy="1292368"/>
            </a:xfrm>
            <a:prstGeom prst="rect">
              <a:avLst/>
            </a:prstGeom>
          </p:spPr>
        </p:pic>
        <p:pic>
          <p:nvPicPr>
            <p:cNvPr id="56" name="圖片 55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1221A575-16E9-47CD-BB78-C03AFBA55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" t="41776" r="71035" b="37680"/>
            <a:stretch/>
          </p:blipFill>
          <p:spPr>
            <a:xfrm>
              <a:off x="3654418" y="5498865"/>
              <a:ext cx="601277" cy="613291"/>
            </a:xfrm>
            <a:prstGeom prst="rect">
              <a:avLst/>
            </a:prstGeom>
          </p:spPr>
        </p:pic>
        <p:pic>
          <p:nvPicPr>
            <p:cNvPr id="57" name="圖片 56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7AA7E2DA-DC74-4F9C-AA47-9B1B7FEC3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539" r="70103" b="-189"/>
            <a:stretch/>
          </p:blipFill>
          <p:spPr>
            <a:xfrm>
              <a:off x="7041686" y="5397911"/>
              <a:ext cx="683667" cy="1091034"/>
            </a:xfrm>
            <a:prstGeom prst="rect">
              <a:avLst/>
            </a:prstGeom>
          </p:spPr>
        </p:pic>
        <p:pic>
          <p:nvPicPr>
            <p:cNvPr id="58" name="圖片 57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8EA8D2CD-CDCC-427C-981D-B9D54A8A9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58" t="66809" r="406" b="-3579"/>
            <a:stretch/>
          </p:blipFill>
          <p:spPr>
            <a:xfrm>
              <a:off x="10847332" y="4604623"/>
              <a:ext cx="797267" cy="1226067"/>
            </a:xfrm>
            <a:prstGeom prst="rect">
              <a:avLst/>
            </a:prstGeom>
          </p:spPr>
        </p:pic>
        <p:pic>
          <p:nvPicPr>
            <p:cNvPr id="59" name="圖片 58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F4526E8A-16DD-47BE-9FA1-6943307C4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" r="68261" b="66350"/>
            <a:stretch/>
          </p:blipFill>
          <p:spPr>
            <a:xfrm>
              <a:off x="3719166" y="4055091"/>
              <a:ext cx="544999" cy="764406"/>
            </a:xfrm>
            <a:prstGeom prst="rect">
              <a:avLst/>
            </a:prstGeom>
          </p:spPr>
        </p:pic>
        <p:pic>
          <p:nvPicPr>
            <p:cNvPr id="60" name="圖片 59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70FCB3EC-31DB-4837-92A9-1F16E4B9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5" t="66" r="33023" b="66284"/>
            <a:stretch/>
          </p:blipFill>
          <p:spPr>
            <a:xfrm>
              <a:off x="3765349" y="4300408"/>
              <a:ext cx="571454" cy="686216"/>
            </a:xfrm>
            <a:prstGeom prst="rect">
              <a:avLst/>
            </a:prstGeom>
          </p:spPr>
        </p:pic>
        <p:pic>
          <p:nvPicPr>
            <p:cNvPr id="61" name="圖片 60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6CA2A0FE-393E-4B24-98F4-3567B4134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6" b="66350"/>
            <a:stretch/>
          </p:blipFill>
          <p:spPr>
            <a:xfrm>
              <a:off x="3790001" y="4533816"/>
              <a:ext cx="571203" cy="729513"/>
            </a:xfrm>
            <a:prstGeom prst="rect">
              <a:avLst/>
            </a:prstGeom>
          </p:spPr>
        </p:pic>
        <p:pic>
          <p:nvPicPr>
            <p:cNvPr id="62" name="圖片 61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DF7FBA36-63F3-4DB1-97ED-65510FC2B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10" t="39827" r="34508" b="36696"/>
            <a:stretch/>
          </p:blipFill>
          <p:spPr>
            <a:xfrm>
              <a:off x="7080539" y="4075686"/>
              <a:ext cx="702215" cy="796062"/>
            </a:xfrm>
            <a:prstGeom prst="rect">
              <a:avLst/>
            </a:prstGeom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B954471-2FC9-41BF-9309-A804553EAE7C}"/>
                </a:ext>
              </a:extLst>
            </p:cNvPr>
            <p:cNvSpPr txBox="1"/>
            <p:nvPr/>
          </p:nvSpPr>
          <p:spPr>
            <a:xfrm>
              <a:off x="9457251" y="5259437"/>
              <a:ext cx="1518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Modern No. 20" panose="02070704070505020303" pitchFamily="18" charset="0"/>
                </a:rPr>
                <a:t>L1 + LVGG</a:t>
              </a:r>
              <a:r>
                <a:rPr lang="zh-TW" altLang="en-US" sz="1400" dirty="0">
                  <a:latin typeface="Modern No. 20" panose="02070704070505020303" pitchFamily="18" charset="0"/>
                </a:rPr>
                <a:t> </a:t>
              </a:r>
              <a:r>
                <a:rPr lang="en-US" altLang="zh-TW" sz="1400" dirty="0">
                  <a:latin typeface="Modern No. 20" panose="02070704070505020303" pitchFamily="18" charset="0"/>
                </a:rPr>
                <a:t>loss</a:t>
              </a: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F029E1D-815B-4F50-9933-EC8762361B2A}"/>
              </a:ext>
            </a:extLst>
          </p:cNvPr>
          <p:cNvGrpSpPr/>
          <p:nvPr/>
        </p:nvGrpSpPr>
        <p:grpSpPr>
          <a:xfrm>
            <a:off x="3538061" y="263885"/>
            <a:ext cx="8508311" cy="3697049"/>
            <a:chOff x="3538061" y="263885"/>
            <a:chExt cx="8508311" cy="36970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C4E2E68-0902-485D-A48C-39D06D767955}"/>
                </a:ext>
              </a:extLst>
            </p:cNvPr>
            <p:cNvGrpSpPr/>
            <p:nvPr/>
          </p:nvGrpSpPr>
          <p:grpSpPr>
            <a:xfrm>
              <a:off x="3538061" y="706865"/>
              <a:ext cx="8508311" cy="2504259"/>
              <a:chOff x="371188" y="954834"/>
              <a:chExt cx="10953126" cy="3872466"/>
            </a:xfrm>
          </p:grpSpPr>
          <p:sp>
            <p:nvSpPr>
              <p:cNvPr id="7" name="流程圖: 人工作業 6">
                <a:extLst>
                  <a:ext uri="{FF2B5EF4-FFF2-40B4-BE49-F238E27FC236}">
                    <a16:creationId xmlns:a16="http://schemas.microsoft.com/office/drawing/2014/main" id="{D2AA3A8A-8315-4C12-B593-1D9483CF6620}"/>
                  </a:ext>
                </a:extLst>
              </p:cNvPr>
              <p:cNvSpPr/>
              <p:nvPr/>
            </p:nvSpPr>
            <p:spPr>
              <a:xfrm rot="16200000">
                <a:off x="1808020" y="1660329"/>
                <a:ext cx="1271106" cy="582634"/>
              </a:xfrm>
              <a:prstGeom prst="flowChartManualOperati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流程圖: 人工作業 7">
                <a:extLst>
                  <a:ext uri="{FF2B5EF4-FFF2-40B4-BE49-F238E27FC236}">
                    <a16:creationId xmlns:a16="http://schemas.microsoft.com/office/drawing/2014/main" id="{4CE4D716-1E72-42F3-A8CE-326CABB1AE93}"/>
                  </a:ext>
                </a:extLst>
              </p:cNvPr>
              <p:cNvSpPr/>
              <p:nvPr/>
            </p:nvSpPr>
            <p:spPr>
              <a:xfrm rot="16200000">
                <a:off x="1808020" y="3147208"/>
                <a:ext cx="1271106" cy="582634"/>
              </a:xfrm>
              <a:prstGeom prst="flowChartManualOperati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流程圖: 人工作業 8">
                <a:extLst>
                  <a:ext uri="{FF2B5EF4-FFF2-40B4-BE49-F238E27FC236}">
                    <a16:creationId xmlns:a16="http://schemas.microsoft.com/office/drawing/2014/main" id="{98ECCC01-96D3-4DDA-829A-4FCD2C4336E7}"/>
                  </a:ext>
                </a:extLst>
              </p:cNvPr>
              <p:cNvSpPr/>
              <p:nvPr/>
            </p:nvSpPr>
            <p:spPr>
              <a:xfrm rot="16200000">
                <a:off x="3867388" y="2390837"/>
                <a:ext cx="1271106" cy="582615"/>
              </a:xfrm>
              <a:prstGeom prst="flowChartManualOperati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DCC5B59-1E75-4118-8E89-BD6FAE09EA2B}"/>
                  </a:ext>
                </a:extLst>
              </p:cNvPr>
              <p:cNvGrpSpPr/>
              <p:nvPr/>
            </p:nvGrpSpPr>
            <p:grpSpPr>
              <a:xfrm>
                <a:off x="2734890" y="1951646"/>
                <a:ext cx="509841" cy="420812"/>
                <a:chOff x="2734890" y="1951646"/>
                <a:chExt cx="509841" cy="420812"/>
              </a:xfrm>
            </p:grpSpPr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F3E1C91E-EAB1-49AE-A7A9-7254314AAB56}"/>
                    </a:ext>
                  </a:extLst>
                </p:cNvPr>
                <p:cNvCxnSpPr>
                  <a:cxnSpLocks/>
                  <a:stCxn id="7" idx="2"/>
                </p:cNvCxnSpPr>
                <p:nvPr/>
              </p:nvCxnSpPr>
              <p:spPr>
                <a:xfrm>
                  <a:off x="2734890" y="1951646"/>
                  <a:ext cx="498761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A5D2E5AA-BA03-4470-8EC7-29F732FA6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3651" y="1951646"/>
                  <a:ext cx="11080" cy="4208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CDAC7BDC-8257-485E-87FB-55EB582EF325}"/>
                  </a:ext>
                </a:extLst>
              </p:cNvPr>
              <p:cNvGrpSpPr/>
              <p:nvPr/>
            </p:nvGrpSpPr>
            <p:grpSpPr>
              <a:xfrm>
                <a:off x="2745970" y="2967183"/>
                <a:ext cx="498761" cy="431714"/>
                <a:chOff x="2745970" y="2967183"/>
                <a:chExt cx="498761" cy="431714"/>
              </a:xfrm>
            </p:grpSpPr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DF566E30-360D-4F10-8B0F-0308BC273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45970" y="3398894"/>
                  <a:ext cx="498761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81B4EB04-C01C-4B3F-9580-EE026FABD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3651" y="2967183"/>
                  <a:ext cx="0" cy="4317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00B1596D-AEDE-494A-8309-868FFA33F95C}"/>
                  </a:ext>
                </a:extLst>
              </p:cNvPr>
              <p:cNvSpPr/>
              <p:nvPr/>
            </p:nvSpPr>
            <p:spPr>
              <a:xfrm>
                <a:off x="2947491" y="2407407"/>
                <a:ext cx="582615" cy="549476"/>
              </a:xfrm>
              <a:prstGeom prst="diamon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C0395772-2FF6-4043-806A-B3F2708A6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6939" y="2665955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A6F69D83-2E65-409C-837B-61F19AFF8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654" y="1985236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499E4861-9F96-4A82-8611-2DBBD4010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1500" y="3438864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390161D6-15AC-42BF-A038-C1AB4513A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614" y="2652101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6E2CB6D0-3580-4673-B1D3-4D52E0C86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1752" y="2639246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974286D3-9886-416C-B5BD-E1E6044C7B5A}"/>
                      </a:ext>
                    </a:extLst>
                  </p:cNvPr>
                  <p:cNvSpPr txBox="1"/>
                  <p:nvPr/>
                </p:nvSpPr>
                <p:spPr>
                  <a:xfrm>
                    <a:off x="5255806" y="2465839"/>
                    <a:ext cx="75166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974286D3-9886-416C-B5BD-E1E6044C7B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5806" y="2465839"/>
                    <a:ext cx="75166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79659180-8B07-422D-9068-E2E074F7C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802" y="2629721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56F68323-6EC9-4652-9648-A29F3D338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8037" y="2567133"/>
                <a:ext cx="809625" cy="0"/>
              </a:xfrm>
              <a:prstGeom prst="straightConnector1">
                <a:avLst/>
              </a:prstGeom>
              <a:ln w="28575"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圖片 22" descr="一張含有 相片 的圖片&#10;&#10;自動產生的描述">
                <a:extLst>
                  <a:ext uri="{FF2B5EF4-FFF2-40B4-BE49-F238E27FC236}">
                    <a16:creationId xmlns:a16="http://schemas.microsoft.com/office/drawing/2014/main" id="{3D92268D-6372-4065-909B-0CDB81025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214" r="66717" b="35303"/>
              <a:stretch/>
            </p:blipFill>
            <p:spPr>
              <a:xfrm>
                <a:off x="371188" y="2928696"/>
                <a:ext cx="1192904" cy="1408948"/>
              </a:xfrm>
              <a:prstGeom prst="rect">
                <a:avLst/>
              </a:prstGeom>
            </p:spPr>
          </p:pic>
          <p:pic>
            <p:nvPicPr>
              <p:cNvPr id="24" name="圖片 23" descr="一張含有 相片 的圖片&#10;&#10;自動產生的描述">
                <a:extLst>
                  <a:ext uri="{FF2B5EF4-FFF2-40B4-BE49-F238E27FC236}">
                    <a16:creationId xmlns:a16="http://schemas.microsoft.com/office/drawing/2014/main" id="{58628874-F8D5-48EC-99D1-EEE82F276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2" t="72873" r="71249" b="3755"/>
              <a:stretch/>
            </p:blipFill>
            <p:spPr>
              <a:xfrm>
                <a:off x="6428349" y="2032418"/>
                <a:ext cx="1034819" cy="1326556"/>
              </a:xfrm>
              <a:prstGeom prst="rect">
                <a:avLst/>
              </a:prstGeom>
            </p:spPr>
          </p:pic>
          <p:pic>
            <p:nvPicPr>
              <p:cNvPr id="25" name="圖片 24" descr="一張含有 相片 的圖片&#10;&#10;自動產生的描述">
                <a:extLst>
                  <a:ext uri="{FF2B5EF4-FFF2-40B4-BE49-F238E27FC236}">
                    <a16:creationId xmlns:a16="http://schemas.microsoft.com/office/drawing/2014/main" id="{8D75C405-B979-40D4-BB9A-2272CACB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40" t="42545" r="5256" b="41096"/>
              <a:stretch/>
            </p:blipFill>
            <p:spPr>
              <a:xfrm>
                <a:off x="10138529" y="2029348"/>
                <a:ext cx="1185785" cy="1219796"/>
              </a:xfrm>
              <a:prstGeom prst="rect">
                <a:avLst/>
              </a:prstGeom>
            </p:spPr>
          </p:pic>
          <p:pic>
            <p:nvPicPr>
              <p:cNvPr id="26" name="圖片 25" descr="一張含有 相片 的圖片&#10;&#10;自動產生的描述">
                <a:extLst>
                  <a:ext uri="{FF2B5EF4-FFF2-40B4-BE49-F238E27FC236}">
                    <a16:creationId xmlns:a16="http://schemas.microsoft.com/office/drawing/2014/main" id="{BDD048FF-046B-46F1-BA3D-7F315BA8AB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8" t="42171" r="37531" b="39672"/>
              <a:stretch/>
            </p:blipFill>
            <p:spPr>
              <a:xfrm>
                <a:off x="7970897" y="2043344"/>
                <a:ext cx="1140380" cy="1245222"/>
              </a:xfrm>
              <a:prstGeom prst="rect">
                <a:avLst/>
              </a:prstGeom>
            </p:spPr>
          </p:pic>
          <p:pic>
            <p:nvPicPr>
              <p:cNvPr id="27" name="圖片 26" descr="一張含有 相片 的圖片&#10;&#10;自動產生的描述">
                <a:extLst>
                  <a:ext uri="{FF2B5EF4-FFF2-40B4-BE49-F238E27FC236}">
                    <a16:creationId xmlns:a16="http://schemas.microsoft.com/office/drawing/2014/main" id="{6292BC12-6AC2-4204-A061-BCE745E68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033" b="66659"/>
              <a:stretch/>
            </p:blipFill>
            <p:spPr>
              <a:xfrm>
                <a:off x="743627" y="954834"/>
                <a:ext cx="828271" cy="1271107"/>
              </a:xfrm>
              <a:prstGeom prst="rect">
                <a:avLst/>
              </a:prstGeom>
            </p:spPr>
          </p:pic>
          <p:pic>
            <p:nvPicPr>
              <p:cNvPr id="28" name="圖片 27" descr="一張含有 相片 的圖片&#10;&#10;自動產生的描述">
                <a:extLst>
                  <a:ext uri="{FF2B5EF4-FFF2-40B4-BE49-F238E27FC236}">
                    <a16:creationId xmlns:a16="http://schemas.microsoft.com/office/drawing/2014/main" id="{9D3AC872-1CBE-4316-950A-13BD18C03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30" r="36021" b="66659"/>
              <a:stretch/>
            </p:blipFill>
            <p:spPr>
              <a:xfrm>
                <a:off x="745395" y="1235279"/>
                <a:ext cx="724996" cy="1149747"/>
              </a:xfrm>
              <a:prstGeom prst="rect">
                <a:avLst/>
              </a:prstGeom>
            </p:spPr>
          </p:pic>
          <p:pic>
            <p:nvPicPr>
              <p:cNvPr id="29" name="圖片 28" descr="一張含有 相片 的圖片&#10;&#10;自動產生的描述">
                <a:extLst>
                  <a:ext uri="{FF2B5EF4-FFF2-40B4-BE49-F238E27FC236}">
                    <a16:creationId xmlns:a16="http://schemas.microsoft.com/office/drawing/2014/main" id="{BEA5C9A0-3934-4FFA-9A0D-C27F8EEAC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20" b="66659"/>
              <a:stretch/>
            </p:blipFill>
            <p:spPr>
              <a:xfrm>
                <a:off x="604332" y="1486064"/>
                <a:ext cx="709059" cy="1069213"/>
              </a:xfrm>
              <a:prstGeom prst="rect">
                <a:avLst/>
              </a:prstGeom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819A3778-84CD-477A-8C29-F365E067CFA8}"/>
                  </a:ext>
                </a:extLst>
              </p:cNvPr>
              <p:cNvGrpSpPr/>
              <p:nvPr/>
            </p:nvGrpSpPr>
            <p:grpSpPr>
              <a:xfrm>
                <a:off x="958861" y="3398895"/>
                <a:ext cx="9775815" cy="1428405"/>
                <a:chOff x="958861" y="3398895"/>
                <a:chExt cx="9775815" cy="1428405"/>
              </a:xfrm>
            </p:grpSpPr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87FB14B6-FBA0-4B17-8D1C-0DF0E5A39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640" y="4787998"/>
                  <a:ext cx="9767035" cy="39302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A21CFECF-3CAE-43B5-BC33-AEBE71057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34676" y="3398895"/>
                  <a:ext cx="0" cy="14089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A5413E8A-E229-48E5-9537-071739159FD0}"/>
                    </a:ext>
                  </a:extLst>
                </p:cNvPr>
                <p:cNvCxnSpPr>
                  <a:stCxn id="23" idx="2"/>
                </p:cNvCxnSpPr>
                <p:nvPr/>
              </p:nvCxnSpPr>
              <p:spPr>
                <a:xfrm flipH="1">
                  <a:off x="958861" y="4337644"/>
                  <a:ext cx="8779" cy="468577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8AA4DC3-C04E-4AB7-A1B9-F045EB27F111}"/>
                  </a:ext>
                </a:extLst>
              </p:cNvPr>
              <p:cNvSpPr txBox="1"/>
              <p:nvPr/>
            </p:nvSpPr>
            <p:spPr>
              <a:xfrm>
                <a:off x="9232144" y="2674198"/>
                <a:ext cx="96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Modern No. 20" panose="02070704070505020303" pitchFamily="18" charset="0"/>
                  </a:rPr>
                  <a:t>L1 loss</a:t>
                </a:r>
                <a:endParaRPr lang="zh-TW" altLang="en-US" dirty="0">
                  <a:latin typeface="Modern No. 20" panose="02070704070505020303" pitchFamily="18" charset="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CD2D658-3F25-4081-8D87-B0C1703735C6}"/>
                  </a:ext>
                </a:extLst>
              </p:cNvPr>
              <p:cNvSpPr txBox="1"/>
              <p:nvPr/>
            </p:nvSpPr>
            <p:spPr>
              <a:xfrm>
                <a:off x="6489945" y="1635235"/>
                <a:ext cx="96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pc="300" dirty="0">
                    <a:latin typeface="Modern No. 20" panose="02070704070505020303" pitchFamily="18" charset="0"/>
                  </a:rPr>
                  <a:t>TPS</a:t>
                </a:r>
                <a:endParaRPr lang="zh-TW" altLang="en-US" spc="300" dirty="0">
                  <a:latin typeface="Modern No. 20" panose="02070704070505020303" pitchFamily="18" charset="0"/>
                </a:endParaRPr>
              </a:p>
            </p:txBody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E12D2155-1476-42DB-819A-EDB7D6ED50D9}"/>
                </a:ext>
              </a:extLst>
            </p:cNvPr>
            <p:cNvSpPr txBox="1"/>
            <p:nvPr/>
          </p:nvSpPr>
          <p:spPr>
            <a:xfrm>
              <a:off x="8154016" y="263885"/>
              <a:ext cx="315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Geometric Matching Modules</a:t>
              </a:r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CB6699B2-A938-43F6-88ED-02DE9D8DA0DA}"/>
                </a:ext>
              </a:extLst>
            </p:cNvPr>
            <p:cNvSpPr txBox="1"/>
            <p:nvPr/>
          </p:nvSpPr>
          <p:spPr>
            <a:xfrm>
              <a:off x="8276168" y="3591602"/>
              <a:ext cx="315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Try – On Modules</a:t>
              </a:r>
              <a:endParaRPr lang="zh-TW" altLang="en-US" dirty="0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3CD0A6-357F-4DAE-A64D-97EF88B6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779" y="6332505"/>
            <a:ext cx="2743200" cy="365125"/>
          </a:xfrm>
        </p:spPr>
        <p:txBody>
          <a:bodyPr/>
          <a:lstStyle/>
          <a:p>
            <a:fld id="{24558947-B70D-4BDA-B201-5AB4C0002752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82" name="標題 1">
            <a:extLst>
              <a:ext uri="{FF2B5EF4-FFF2-40B4-BE49-F238E27FC236}">
                <a16:creationId xmlns:a16="http://schemas.microsoft.com/office/drawing/2014/main" id="{AE3C0B2E-5D2B-40D0-9C82-B574E10D9B89}"/>
              </a:ext>
            </a:extLst>
          </p:cNvPr>
          <p:cNvSpPr txBox="1">
            <a:spLocks/>
          </p:cNvSpPr>
          <p:nvPr/>
        </p:nvSpPr>
        <p:spPr>
          <a:xfrm>
            <a:off x="-159132" y="2550329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2 </a:t>
            </a:r>
          </a:p>
          <a:p>
            <a:pPr algn="ctr"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Modules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874A606-5971-4477-882B-728C3C25532B}"/>
              </a:ext>
            </a:extLst>
          </p:cNvPr>
          <p:cNvSpPr txBox="1"/>
          <p:nvPr/>
        </p:nvSpPr>
        <p:spPr>
          <a:xfrm>
            <a:off x="5244902" y="5440687"/>
            <a:ext cx="98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U-net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5495709-5E65-4238-83E7-568559D19F31}"/>
              </a:ext>
            </a:extLst>
          </p:cNvPr>
          <p:cNvSpPr txBox="1"/>
          <p:nvPr/>
        </p:nvSpPr>
        <p:spPr>
          <a:xfrm>
            <a:off x="6056068" y="2388388"/>
            <a:ext cx="23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Feature Extraction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87" y="2260105"/>
            <a:ext cx="2738651" cy="2205569"/>
          </a:xfrm>
          <a:prstGeom prst="ellipse">
            <a:avLst/>
          </a:prstGeom>
          <a:noFill/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TPS</a:t>
            </a:r>
            <a:br>
              <a:rPr lang="en-US" altLang="zh-TW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transformation</a:t>
            </a:r>
            <a:endParaRPr lang="en-US" altLang="zh-TW" sz="20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圖片 4" descr="一張含有 相片 的圖片&#10;&#10;自動產生的描述">
            <a:extLst>
              <a:ext uri="{FF2B5EF4-FFF2-40B4-BE49-F238E27FC236}">
                <a16:creationId xmlns:a16="http://schemas.microsoft.com/office/drawing/2014/main" id="{B74D3FE9-B175-4A16-BE80-969E83CE8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3" r="63806" b="35082"/>
          <a:stretch/>
        </p:blipFill>
        <p:spPr>
          <a:xfrm>
            <a:off x="3556225" y="2201626"/>
            <a:ext cx="1861636" cy="2127672"/>
          </a:xfrm>
          <a:prstGeom prst="rect">
            <a:avLst/>
          </a:prstGeom>
        </p:spPr>
      </p:pic>
      <p:pic>
        <p:nvPicPr>
          <p:cNvPr id="14" name="圖片 13" descr="一張含有 相片 的圖片&#10;&#10;自動產生的描述">
            <a:extLst>
              <a:ext uri="{FF2B5EF4-FFF2-40B4-BE49-F238E27FC236}">
                <a16:creationId xmlns:a16="http://schemas.microsoft.com/office/drawing/2014/main" id="{DD497E3D-BA3F-42E5-90A5-3AAF4BDCE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7" r="68412" b="4125"/>
          <a:stretch/>
        </p:blipFill>
        <p:spPr>
          <a:xfrm>
            <a:off x="6445669" y="270389"/>
            <a:ext cx="1624734" cy="1701362"/>
          </a:xfrm>
          <a:prstGeom prst="rect">
            <a:avLst/>
          </a:prstGeom>
        </p:spPr>
      </p:pic>
      <p:pic>
        <p:nvPicPr>
          <p:cNvPr id="16" name="圖片 15" descr="一張含有 相片 的圖片&#10;&#10;自動產生的描述">
            <a:extLst>
              <a:ext uri="{FF2B5EF4-FFF2-40B4-BE49-F238E27FC236}">
                <a16:creationId xmlns:a16="http://schemas.microsoft.com/office/drawing/2014/main" id="{BC001C97-D3D6-4962-9BAD-93E2EC1C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t="35630" r="35360" b="34519"/>
          <a:stretch/>
        </p:blipFill>
        <p:spPr>
          <a:xfrm>
            <a:off x="8781931" y="1540923"/>
            <a:ext cx="2261099" cy="3231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2D68B1-7489-4BA2-BCDA-6C01953D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1" y="4811156"/>
            <a:ext cx="1276022" cy="1701362"/>
          </a:xfrm>
          <a:prstGeom prst="rect">
            <a:avLst/>
          </a:prstGeom>
        </p:spPr>
      </p:pic>
      <p:pic>
        <p:nvPicPr>
          <p:cNvPr id="17" name="圖片 16" descr="一張含有 側畫像 的圖片&#10;&#10;自動產生的描述">
            <a:extLst>
              <a:ext uri="{FF2B5EF4-FFF2-40B4-BE49-F238E27FC236}">
                <a16:creationId xmlns:a16="http://schemas.microsoft.com/office/drawing/2014/main" id="{1B4D88D7-840F-4559-917F-4DC432C1C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64" y="4784915"/>
            <a:ext cx="1326413" cy="1768551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2B7394F0-DE50-4B8E-83AD-A189BB006A46}"/>
              </a:ext>
            </a:extLst>
          </p:cNvPr>
          <p:cNvSpPr txBox="1">
            <a:spLocks/>
          </p:cNvSpPr>
          <p:nvPr/>
        </p:nvSpPr>
        <p:spPr>
          <a:xfrm>
            <a:off x="329045" y="447296"/>
            <a:ext cx="2982845" cy="280390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000" dirty="0">
              <a:solidFill>
                <a:srgbClr val="FFFFFF"/>
              </a:solidFill>
            </a:endParaRPr>
          </a:p>
        </p:txBody>
      </p:sp>
      <p:sp>
        <p:nvSpPr>
          <p:cNvPr id="26" name="箭號: 向上 25">
            <a:extLst>
              <a:ext uri="{FF2B5EF4-FFF2-40B4-BE49-F238E27FC236}">
                <a16:creationId xmlns:a16="http://schemas.microsoft.com/office/drawing/2014/main" id="{2DC17C88-C665-4842-A744-A90A50726237}"/>
              </a:ext>
            </a:extLst>
          </p:cNvPr>
          <p:cNvSpPr/>
          <p:nvPr/>
        </p:nvSpPr>
        <p:spPr>
          <a:xfrm rot="3798860">
            <a:off x="4958901" y="1255913"/>
            <a:ext cx="550446" cy="64858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上 26">
            <a:extLst>
              <a:ext uri="{FF2B5EF4-FFF2-40B4-BE49-F238E27FC236}">
                <a16:creationId xmlns:a16="http://schemas.microsoft.com/office/drawing/2014/main" id="{1F1F9C5D-163D-4CE5-A3B6-2B639BF637D7}"/>
              </a:ext>
            </a:extLst>
          </p:cNvPr>
          <p:cNvSpPr/>
          <p:nvPr/>
        </p:nvSpPr>
        <p:spPr>
          <a:xfrm rot="7943700">
            <a:off x="4582080" y="4847448"/>
            <a:ext cx="550446" cy="64858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上 27">
            <a:extLst>
              <a:ext uri="{FF2B5EF4-FFF2-40B4-BE49-F238E27FC236}">
                <a16:creationId xmlns:a16="http://schemas.microsoft.com/office/drawing/2014/main" id="{739DB26A-25A6-486A-A353-911C70803015}"/>
              </a:ext>
            </a:extLst>
          </p:cNvPr>
          <p:cNvSpPr/>
          <p:nvPr/>
        </p:nvSpPr>
        <p:spPr>
          <a:xfrm rot="7134842">
            <a:off x="8852710" y="1216630"/>
            <a:ext cx="550446" cy="64858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箭號: 向上 28">
            <a:extLst>
              <a:ext uri="{FF2B5EF4-FFF2-40B4-BE49-F238E27FC236}">
                <a16:creationId xmlns:a16="http://schemas.microsoft.com/office/drawing/2014/main" id="{A48A2134-FA52-49F6-A664-6F56016E4713}"/>
              </a:ext>
            </a:extLst>
          </p:cNvPr>
          <p:cNvSpPr/>
          <p:nvPr/>
        </p:nvSpPr>
        <p:spPr>
          <a:xfrm rot="3152934">
            <a:off x="9224547" y="4876311"/>
            <a:ext cx="550446" cy="64858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加號 29">
            <a:extLst>
              <a:ext uri="{FF2B5EF4-FFF2-40B4-BE49-F238E27FC236}">
                <a16:creationId xmlns:a16="http://schemas.microsoft.com/office/drawing/2014/main" id="{B26E0514-6A9B-4956-9B71-288576CA38D0}"/>
              </a:ext>
            </a:extLst>
          </p:cNvPr>
          <p:cNvSpPr/>
          <p:nvPr/>
        </p:nvSpPr>
        <p:spPr>
          <a:xfrm>
            <a:off x="7030317" y="5407610"/>
            <a:ext cx="478882" cy="523159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19FD3CC-4B9F-4DEA-A526-A2104DC46B5E}"/>
              </a:ext>
            </a:extLst>
          </p:cNvPr>
          <p:cNvSpPr txBox="1"/>
          <p:nvPr/>
        </p:nvSpPr>
        <p:spPr>
          <a:xfrm>
            <a:off x="3566537" y="4307295"/>
            <a:ext cx="161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Target clothing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5748CA6-8936-405D-9C4C-B5BD1FFDD827}"/>
              </a:ext>
            </a:extLst>
          </p:cNvPr>
          <p:cNvSpPr txBox="1"/>
          <p:nvPr/>
        </p:nvSpPr>
        <p:spPr>
          <a:xfrm>
            <a:off x="8223770" y="447296"/>
            <a:ext cx="161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Shape </a:t>
            </a:r>
          </a:p>
          <a:p>
            <a:r>
              <a:rPr lang="en-US" altLang="zh-TW" dirty="0"/>
              <a:t>context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B9A03C-1912-460B-94BC-CEA5100B2F23}"/>
              </a:ext>
            </a:extLst>
          </p:cNvPr>
          <p:cNvSpPr txBox="1"/>
          <p:nvPr/>
        </p:nvSpPr>
        <p:spPr>
          <a:xfrm>
            <a:off x="6464605" y="6461391"/>
            <a:ext cx="161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Clothing mask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C46C50C-27EC-4791-AE90-15FAE108AB10}"/>
              </a:ext>
            </a:extLst>
          </p:cNvPr>
          <p:cNvSpPr txBox="1"/>
          <p:nvPr/>
        </p:nvSpPr>
        <p:spPr>
          <a:xfrm>
            <a:off x="9372416" y="4158532"/>
            <a:ext cx="161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Warped </a:t>
            </a:r>
          </a:p>
          <a:p>
            <a:r>
              <a:rPr lang="en-US" altLang="zh-TW" dirty="0"/>
              <a:t>target clothing</a:t>
            </a:r>
            <a:endParaRPr lang="zh-TW" altLang="en-US" dirty="0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CD50FB86-AE76-4B4C-B8BB-51863D4F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8947-B70D-4BDA-B201-5AB4C000275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469412-C5D9-4EB2-9EB0-24EC5A81C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2" r="66344"/>
          <a:stretch/>
        </p:blipFill>
        <p:spPr>
          <a:xfrm>
            <a:off x="5420799" y="264388"/>
            <a:ext cx="828721" cy="1072524"/>
          </a:xfrm>
          <a:prstGeom prst="rect">
            <a:avLst/>
          </a:prstGeom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C9EFC8BA-AAF7-4CF4-AD72-ACA66290FB81}"/>
              </a:ext>
            </a:extLst>
          </p:cNvPr>
          <p:cNvSpPr txBox="1">
            <a:spLocks/>
          </p:cNvSpPr>
          <p:nvPr/>
        </p:nvSpPr>
        <p:spPr>
          <a:xfrm>
            <a:off x="-475502" y="1002583"/>
            <a:ext cx="4541833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</a:rPr>
              <a:t>Thin Plate Spline</a:t>
            </a:r>
          </a:p>
        </p:txBody>
      </p:sp>
    </p:spTree>
    <p:extLst>
      <p:ext uri="{BB962C8B-B14F-4D97-AF65-F5344CB8AC3E}">
        <p14:creationId xmlns:p14="http://schemas.microsoft.com/office/powerpoint/2010/main" val="391185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D538CF-837A-4A0D-A4DD-978E688A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35" y="2219309"/>
            <a:ext cx="2437202" cy="233257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TW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BCAF150-18EE-4B5C-B371-8C93415E4993}"/>
              </a:ext>
            </a:extLst>
          </p:cNvPr>
          <p:cNvGrpSpPr/>
          <p:nvPr/>
        </p:nvGrpSpPr>
        <p:grpSpPr>
          <a:xfrm>
            <a:off x="3654418" y="4055091"/>
            <a:ext cx="7990181" cy="2520970"/>
            <a:chOff x="3654418" y="4055091"/>
            <a:chExt cx="7990181" cy="2520970"/>
          </a:xfrm>
        </p:grpSpPr>
        <p:sp>
          <p:nvSpPr>
            <p:cNvPr id="41" name="流程圖: 人工作業 40">
              <a:extLst>
                <a:ext uri="{FF2B5EF4-FFF2-40B4-BE49-F238E27FC236}">
                  <a16:creationId xmlns:a16="http://schemas.microsoft.com/office/drawing/2014/main" id="{14297023-0062-41C7-9FB9-4200B8A3FEB1}"/>
                </a:ext>
              </a:extLst>
            </p:cNvPr>
            <p:cNvSpPr/>
            <p:nvPr/>
          </p:nvSpPr>
          <p:spPr>
            <a:xfrm rot="16200000">
              <a:off x="4674822" y="4871531"/>
              <a:ext cx="809307" cy="568609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流程圖: 人工作業 41">
              <a:extLst>
                <a:ext uri="{FF2B5EF4-FFF2-40B4-BE49-F238E27FC236}">
                  <a16:creationId xmlns:a16="http://schemas.microsoft.com/office/drawing/2014/main" id="{158B150E-DE58-48BD-94FF-3EB8ACC40EB1}"/>
                </a:ext>
              </a:extLst>
            </p:cNvPr>
            <p:cNvSpPr/>
            <p:nvPr/>
          </p:nvSpPr>
          <p:spPr>
            <a:xfrm rot="5400000">
              <a:off x="5587795" y="4871531"/>
              <a:ext cx="809307" cy="568609"/>
            </a:xfrm>
            <a:prstGeom prst="flowChartManualOperation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右大括弧 42">
              <a:extLst>
                <a:ext uri="{FF2B5EF4-FFF2-40B4-BE49-F238E27FC236}">
                  <a16:creationId xmlns:a16="http://schemas.microsoft.com/office/drawing/2014/main" id="{54CE8E29-DD84-419B-8C8E-B7A46394C06C}"/>
                </a:ext>
              </a:extLst>
            </p:cNvPr>
            <p:cNvSpPr/>
            <p:nvPr/>
          </p:nvSpPr>
          <p:spPr>
            <a:xfrm>
              <a:off x="4255695" y="4556801"/>
              <a:ext cx="445074" cy="12750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右大括弧 43">
              <a:extLst>
                <a:ext uri="{FF2B5EF4-FFF2-40B4-BE49-F238E27FC236}">
                  <a16:creationId xmlns:a16="http://schemas.microsoft.com/office/drawing/2014/main" id="{BD6133A3-ECD1-44EF-A5E6-2D3DFE067801}"/>
                </a:ext>
              </a:extLst>
            </p:cNvPr>
            <p:cNvSpPr/>
            <p:nvPr/>
          </p:nvSpPr>
          <p:spPr>
            <a:xfrm rot="10800000">
              <a:off x="6398580" y="4555627"/>
              <a:ext cx="445074" cy="12750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F565BE68-A68F-435F-A811-14815A38E6A1}"/>
                </a:ext>
              </a:extLst>
            </p:cNvPr>
            <p:cNvCxnSpPr>
              <a:cxnSpLocks/>
            </p:cNvCxnSpPr>
            <p:nvPr/>
          </p:nvCxnSpPr>
          <p:spPr>
            <a:xfrm>
              <a:off x="5432253" y="5175665"/>
              <a:ext cx="2274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B6AA366-7954-4E47-B29D-45AE7FF52F6E}"/>
                </a:ext>
              </a:extLst>
            </p:cNvPr>
            <p:cNvGrpSpPr/>
            <p:nvPr/>
          </p:nvGrpSpPr>
          <p:grpSpPr>
            <a:xfrm>
              <a:off x="5317386" y="4728819"/>
              <a:ext cx="472463" cy="164407"/>
              <a:chOff x="2764389" y="1449783"/>
              <a:chExt cx="657225" cy="258220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5909F9D4-1E54-4ABA-9CD5-4BAEACED1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4389" y="1449783"/>
                <a:ext cx="0" cy="258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440B71A5-A007-4FED-884C-3EAF19CBB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4389" y="1449783"/>
                <a:ext cx="6506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9B82164D-FAB0-484B-B898-DE8B9EF4F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5013" y="1449783"/>
                <a:ext cx="6601" cy="258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AF309259-0A3F-41D3-9AC0-327F22B1EC13}"/>
                </a:ext>
              </a:extLst>
            </p:cNvPr>
            <p:cNvGrpSpPr/>
            <p:nvPr/>
          </p:nvGrpSpPr>
          <p:grpSpPr>
            <a:xfrm>
              <a:off x="5172063" y="4555627"/>
              <a:ext cx="791139" cy="320626"/>
              <a:chOff x="2562236" y="1177767"/>
              <a:chExt cx="1100522" cy="503578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3F7F7B0D-C52A-4C1C-BF30-B79812E6D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236" y="1177767"/>
                <a:ext cx="0" cy="503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CA444B40-2E94-4EE2-A03D-BCC65277E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236" y="1177767"/>
                <a:ext cx="108946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62A477A5-D616-40F7-9A46-F06B15952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705" y="1177767"/>
                <a:ext cx="11053" cy="503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8841B92B-6DD3-4269-A163-1BD0486E496E}"/>
                </a:ext>
              </a:extLst>
            </p:cNvPr>
            <p:cNvGrpSpPr/>
            <p:nvPr/>
          </p:nvGrpSpPr>
          <p:grpSpPr>
            <a:xfrm>
              <a:off x="4994027" y="4434336"/>
              <a:ext cx="1078732" cy="376684"/>
              <a:chOff x="2314576" y="987266"/>
              <a:chExt cx="1500582" cy="591623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B761487F-33B1-4E73-A3C0-F8888AF73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576" y="987266"/>
                <a:ext cx="0" cy="5916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9650A65C-E13D-4C33-B5D0-14D506315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576" y="987266"/>
                <a:ext cx="1485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B74CA72C-AE66-406E-8A6A-5AE7FF1679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0087" y="987266"/>
                <a:ext cx="15071" cy="5916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39AD496C-8F77-4B70-B0E1-13705FABEE94}"/>
                </a:ext>
              </a:extLst>
            </p:cNvPr>
            <p:cNvGrpSpPr/>
            <p:nvPr/>
          </p:nvGrpSpPr>
          <p:grpSpPr>
            <a:xfrm>
              <a:off x="4049102" y="5846548"/>
              <a:ext cx="4997960" cy="729513"/>
              <a:chOff x="1000129" y="2656689"/>
              <a:chExt cx="6115043" cy="1428405"/>
            </a:xfrm>
          </p:grpSpPr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CB3DACCE-EB8D-4110-8D4C-09D8EF53E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621" y="4045792"/>
                <a:ext cx="6109551" cy="3930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>
                <a:extLst>
                  <a:ext uri="{FF2B5EF4-FFF2-40B4-BE49-F238E27FC236}">
                    <a16:creationId xmlns:a16="http://schemas.microsoft.com/office/drawing/2014/main" id="{CD007D40-BCC3-4EA9-8DAA-72BAD25245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5172" y="2656689"/>
                <a:ext cx="0" cy="1408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173A82D9-0FB9-4202-95E2-C5150CC94FA2}"/>
                  </a:ext>
                </a:extLst>
              </p:cNvPr>
              <p:cNvCxnSpPr/>
              <p:nvPr/>
            </p:nvCxnSpPr>
            <p:spPr>
              <a:xfrm flipH="1">
                <a:off x="1000129" y="3595438"/>
                <a:ext cx="5492" cy="46857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72BD070F-325D-4300-967F-D48EABB1ACB2}"/>
                </a:ext>
              </a:extLst>
            </p:cNvPr>
            <p:cNvGrpSpPr/>
            <p:nvPr/>
          </p:nvGrpSpPr>
          <p:grpSpPr>
            <a:xfrm>
              <a:off x="7900752" y="4335910"/>
              <a:ext cx="988382" cy="176961"/>
              <a:chOff x="6535365" y="1075346"/>
              <a:chExt cx="509841" cy="420812"/>
            </a:xfrm>
          </p:grpSpPr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4FC1692E-343A-4A0A-B7D8-76F1F3BC8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365" y="1075346"/>
                <a:ext cx="498761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45B19EA0-B611-43A8-ADBF-393FBC1B0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4126" y="1075346"/>
                <a:ext cx="11080" cy="420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426454C-5D43-49B8-8A04-49DCD65776BC}"/>
                </a:ext>
              </a:extLst>
            </p:cNvPr>
            <p:cNvGrpSpPr/>
            <p:nvPr/>
          </p:nvGrpSpPr>
          <p:grpSpPr>
            <a:xfrm>
              <a:off x="7782755" y="5802423"/>
              <a:ext cx="1106376" cy="471627"/>
              <a:chOff x="6422620" y="2967183"/>
              <a:chExt cx="498761" cy="431714"/>
            </a:xfrm>
          </p:grpSpPr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CCB67ADE-029D-47DF-B648-DAC400960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2620" y="3398894"/>
                <a:ext cx="498761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63DD22FB-A46B-4EC0-9863-F9CBAFCE8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0301" y="2967183"/>
                <a:ext cx="0" cy="431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5F38DC3E-E436-446B-8F19-C5853AD10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1458" y="5148726"/>
              <a:ext cx="1275460" cy="7109"/>
            </a:xfrm>
            <a:prstGeom prst="straightConnector1">
              <a:avLst/>
            </a:prstGeom>
            <a:ln w="28575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圖片 54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E8E3B77B-47C6-407E-B46C-505237B01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7" t="66809" r="35962" b="-3579"/>
            <a:stretch/>
          </p:blipFill>
          <p:spPr>
            <a:xfrm>
              <a:off x="8520982" y="4554180"/>
              <a:ext cx="777137" cy="1292368"/>
            </a:xfrm>
            <a:prstGeom prst="rect">
              <a:avLst/>
            </a:prstGeom>
          </p:spPr>
        </p:pic>
        <p:pic>
          <p:nvPicPr>
            <p:cNvPr id="56" name="圖片 55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1221A575-16E9-47CD-BB78-C03AFBA55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" t="41776" r="71035" b="37680"/>
            <a:stretch/>
          </p:blipFill>
          <p:spPr>
            <a:xfrm>
              <a:off x="3654418" y="5498865"/>
              <a:ext cx="601277" cy="613291"/>
            </a:xfrm>
            <a:prstGeom prst="rect">
              <a:avLst/>
            </a:prstGeom>
          </p:spPr>
        </p:pic>
        <p:pic>
          <p:nvPicPr>
            <p:cNvPr id="57" name="圖片 56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7AA7E2DA-DC74-4F9C-AA47-9B1B7FEC3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539" r="70103" b="-189"/>
            <a:stretch/>
          </p:blipFill>
          <p:spPr>
            <a:xfrm>
              <a:off x="7041686" y="5397911"/>
              <a:ext cx="683667" cy="1091034"/>
            </a:xfrm>
            <a:prstGeom prst="rect">
              <a:avLst/>
            </a:prstGeom>
          </p:spPr>
        </p:pic>
        <p:pic>
          <p:nvPicPr>
            <p:cNvPr id="58" name="圖片 57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8EA8D2CD-CDCC-427C-981D-B9D54A8A9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58" t="66809" r="406" b="-3579"/>
            <a:stretch/>
          </p:blipFill>
          <p:spPr>
            <a:xfrm>
              <a:off x="10847332" y="4604623"/>
              <a:ext cx="797267" cy="1226067"/>
            </a:xfrm>
            <a:prstGeom prst="rect">
              <a:avLst/>
            </a:prstGeom>
          </p:spPr>
        </p:pic>
        <p:pic>
          <p:nvPicPr>
            <p:cNvPr id="59" name="圖片 58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F4526E8A-16DD-47BE-9FA1-6943307C4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" r="68261" b="66350"/>
            <a:stretch/>
          </p:blipFill>
          <p:spPr>
            <a:xfrm>
              <a:off x="3719166" y="4055091"/>
              <a:ext cx="544999" cy="764406"/>
            </a:xfrm>
            <a:prstGeom prst="rect">
              <a:avLst/>
            </a:prstGeom>
          </p:spPr>
        </p:pic>
        <p:pic>
          <p:nvPicPr>
            <p:cNvPr id="60" name="圖片 59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70FCB3EC-31DB-4837-92A9-1F16E4B9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5" t="66" r="33023" b="66284"/>
            <a:stretch/>
          </p:blipFill>
          <p:spPr>
            <a:xfrm>
              <a:off x="3765349" y="4300408"/>
              <a:ext cx="571454" cy="686216"/>
            </a:xfrm>
            <a:prstGeom prst="rect">
              <a:avLst/>
            </a:prstGeom>
          </p:spPr>
        </p:pic>
        <p:pic>
          <p:nvPicPr>
            <p:cNvPr id="61" name="圖片 60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6CA2A0FE-393E-4B24-98F4-3567B4134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6" b="66350"/>
            <a:stretch/>
          </p:blipFill>
          <p:spPr>
            <a:xfrm>
              <a:off x="3790001" y="4533816"/>
              <a:ext cx="571203" cy="729513"/>
            </a:xfrm>
            <a:prstGeom prst="rect">
              <a:avLst/>
            </a:prstGeom>
          </p:spPr>
        </p:pic>
        <p:pic>
          <p:nvPicPr>
            <p:cNvPr id="62" name="圖片 61" descr="一張含有 相片, 擺姿勢, 直立的, 個人 的圖片&#10;&#10;自動產生的描述">
              <a:extLst>
                <a:ext uri="{FF2B5EF4-FFF2-40B4-BE49-F238E27FC236}">
                  <a16:creationId xmlns:a16="http://schemas.microsoft.com/office/drawing/2014/main" id="{DF7FBA36-63F3-4DB1-97ED-65510FC2B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10" t="39827" r="34508" b="36696"/>
            <a:stretch/>
          </p:blipFill>
          <p:spPr>
            <a:xfrm>
              <a:off x="7080539" y="4075686"/>
              <a:ext cx="702215" cy="796062"/>
            </a:xfrm>
            <a:prstGeom prst="rect">
              <a:avLst/>
            </a:prstGeom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B954471-2FC9-41BF-9309-A804553EAE7C}"/>
                </a:ext>
              </a:extLst>
            </p:cNvPr>
            <p:cNvSpPr txBox="1"/>
            <p:nvPr/>
          </p:nvSpPr>
          <p:spPr>
            <a:xfrm>
              <a:off x="9457251" y="5259437"/>
              <a:ext cx="1518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Modern No. 20" panose="02070704070505020303" pitchFamily="18" charset="0"/>
                </a:rPr>
                <a:t>L1 + LVGG</a:t>
              </a:r>
              <a:r>
                <a:rPr lang="zh-TW" altLang="en-US" sz="1400" dirty="0">
                  <a:latin typeface="Modern No. 20" panose="02070704070505020303" pitchFamily="18" charset="0"/>
                </a:rPr>
                <a:t> </a:t>
              </a:r>
              <a:r>
                <a:rPr lang="en-US" altLang="zh-TW" sz="1400" dirty="0">
                  <a:latin typeface="Modern No. 20" panose="02070704070505020303" pitchFamily="18" charset="0"/>
                </a:rPr>
                <a:t>loss</a:t>
              </a: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CF029E1D-815B-4F50-9933-EC8762361B2A}"/>
              </a:ext>
            </a:extLst>
          </p:cNvPr>
          <p:cNvGrpSpPr/>
          <p:nvPr/>
        </p:nvGrpSpPr>
        <p:grpSpPr>
          <a:xfrm>
            <a:off x="3538061" y="263885"/>
            <a:ext cx="8508311" cy="3697049"/>
            <a:chOff x="3538061" y="263885"/>
            <a:chExt cx="8508311" cy="36970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C4E2E68-0902-485D-A48C-39D06D767955}"/>
                </a:ext>
              </a:extLst>
            </p:cNvPr>
            <p:cNvGrpSpPr/>
            <p:nvPr/>
          </p:nvGrpSpPr>
          <p:grpSpPr>
            <a:xfrm>
              <a:off x="3538061" y="706865"/>
              <a:ext cx="8508311" cy="2504259"/>
              <a:chOff x="371188" y="954834"/>
              <a:chExt cx="10953126" cy="3872466"/>
            </a:xfrm>
          </p:grpSpPr>
          <p:sp>
            <p:nvSpPr>
              <p:cNvPr id="7" name="流程圖: 人工作業 6">
                <a:extLst>
                  <a:ext uri="{FF2B5EF4-FFF2-40B4-BE49-F238E27FC236}">
                    <a16:creationId xmlns:a16="http://schemas.microsoft.com/office/drawing/2014/main" id="{D2AA3A8A-8315-4C12-B593-1D9483CF6620}"/>
                  </a:ext>
                </a:extLst>
              </p:cNvPr>
              <p:cNvSpPr/>
              <p:nvPr/>
            </p:nvSpPr>
            <p:spPr>
              <a:xfrm rot="16200000">
                <a:off x="1808020" y="1660329"/>
                <a:ext cx="1271106" cy="582634"/>
              </a:xfrm>
              <a:prstGeom prst="flowChartManualOperati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流程圖: 人工作業 7">
                <a:extLst>
                  <a:ext uri="{FF2B5EF4-FFF2-40B4-BE49-F238E27FC236}">
                    <a16:creationId xmlns:a16="http://schemas.microsoft.com/office/drawing/2014/main" id="{4CE4D716-1E72-42F3-A8CE-326CABB1AE93}"/>
                  </a:ext>
                </a:extLst>
              </p:cNvPr>
              <p:cNvSpPr/>
              <p:nvPr/>
            </p:nvSpPr>
            <p:spPr>
              <a:xfrm rot="16200000">
                <a:off x="1808020" y="3147208"/>
                <a:ext cx="1271106" cy="582634"/>
              </a:xfrm>
              <a:prstGeom prst="flowChartManualOperati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流程圖: 人工作業 8">
                <a:extLst>
                  <a:ext uri="{FF2B5EF4-FFF2-40B4-BE49-F238E27FC236}">
                    <a16:creationId xmlns:a16="http://schemas.microsoft.com/office/drawing/2014/main" id="{98ECCC01-96D3-4DDA-829A-4FCD2C4336E7}"/>
                  </a:ext>
                </a:extLst>
              </p:cNvPr>
              <p:cNvSpPr/>
              <p:nvPr/>
            </p:nvSpPr>
            <p:spPr>
              <a:xfrm rot="16200000">
                <a:off x="3867388" y="2390837"/>
                <a:ext cx="1271106" cy="582615"/>
              </a:xfrm>
              <a:prstGeom prst="flowChartManualOperati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DCC5B59-1E75-4118-8E89-BD6FAE09EA2B}"/>
                  </a:ext>
                </a:extLst>
              </p:cNvPr>
              <p:cNvGrpSpPr/>
              <p:nvPr/>
            </p:nvGrpSpPr>
            <p:grpSpPr>
              <a:xfrm>
                <a:off x="2734890" y="1951646"/>
                <a:ext cx="509841" cy="420812"/>
                <a:chOff x="2734890" y="1951646"/>
                <a:chExt cx="509841" cy="420812"/>
              </a:xfrm>
            </p:grpSpPr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F3E1C91E-EAB1-49AE-A7A9-7254314AAB56}"/>
                    </a:ext>
                  </a:extLst>
                </p:cNvPr>
                <p:cNvCxnSpPr>
                  <a:cxnSpLocks/>
                  <a:stCxn id="7" idx="2"/>
                </p:cNvCxnSpPr>
                <p:nvPr/>
              </p:nvCxnSpPr>
              <p:spPr>
                <a:xfrm>
                  <a:off x="2734890" y="1951646"/>
                  <a:ext cx="498761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A5D2E5AA-BA03-4470-8EC7-29F732FA6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3651" y="1951646"/>
                  <a:ext cx="11080" cy="4208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CDAC7BDC-8257-485E-87FB-55EB582EF325}"/>
                  </a:ext>
                </a:extLst>
              </p:cNvPr>
              <p:cNvGrpSpPr/>
              <p:nvPr/>
            </p:nvGrpSpPr>
            <p:grpSpPr>
              <a:xfrm>
                <a:off x="2745970" y="2967183"/>
                <a:ext cx="498761" cy="431714"/>
                <a:chOff x="2745970" y="2967183"/>
                <a:chExt cx="498761" cy="431714"/>
              </a:xfrm>
            </p:grpSpPr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DF566E30-360D-4F10-8B0F-0308BC273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45970" y="3398894"/>
                  <a:ext cx="498761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81B4EB04-C01C-4B3F-9580-EE026FABD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3651" y="2967183"/>
                  <a:ext cx="0" cy="4317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00B1596D-AEDE-494A-8309-868FFA33F95C}"/>
                  </a:ext>
                </a:extLst>
              </p:cNvPr>
              <p:cNvSpPr/>
              <p:nvPr/>
            </p:nvSpPr>
            <p:spPr>
              <a:xfrm>
                <a:off x="2947491" y="2407407"/>
                <a:ext cx="582615" cy="549476"/>
              </a:xfrm>
              <a:prstGeom prst="diamon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C0395772-2FF6-4043-806A-B3F2708A6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6939" y="2665955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A6F69D83-2E65-409C-837B-61F19AFF8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654" y="1985236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499E4861-9F96-4A82-8611-2DBBD4010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1500" y="3438864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390161D6-15AC-42BF-A038-C1AB4513A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614" y="2652101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6E2CB6D0-3580-4673-B1D3-4D52E0C86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1752" y="2639246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974286D3-9886-416C-B5BD-E1E6044C7B5A}"/>
                      </a:ext>
                    </a:extLst>
                  </p:cNvPr>
                  <p:cNvSpPr txBox="1"/>
                  <p:nvPr/>
                </p:nvSpPr>
                <p:spPr>
                  <a:xfrm>
                    <a:off x="5255806" y="2465839"/>
                    <a:ext cx="75166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974286D3-9886-416C-B5BD-E1E6044C7B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5806" y="2465839"/>
                    <a:ext cx="75166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79659180-8B07-422D-9068-E2E074F7C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802" y="2629721"/>
                <a:ext cx="487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56F68323-6EC9-4652-9648-A29F3D338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8037" y="2567133"/>
                <a:ext cx="809625" cy="0"/>
              </a:xfrm>
              <a:prstGeom prst="straightConnector1">
                <a:avLst/>
              </a:prstGeom>
              <a:ln w="28575"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圖片 22" descr="一張含有 相片 的圖片&#10;&#10;自動產生的描述">
                <a:extLst>
                  <a:ext uri="{FF2B5EF4-FFF2-40B4-BE49-F238E27FC236}">
                    <a16:creationId xmlns:a16="http://schemas.microsoft.com/office/drawing/2014/main" id="{3D92268D-6372-4065-909B-0CDB81025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214" r="66717" b="35303"/>
              <a:stretch/>
            </p:blipFill>
            <p:spPr>
              <a:xfrm>
                <a:off x="371188" y="2928696"/>
                <a:ext cx="1192904" cy="1408948"/>
              </a:xfrm>
              <a:prstGeom prst="rect">
                <a:avLst/>
              </a:prstGeom>
            </p:spPr>
          </p:pic>
          <p:pic>
            <p:nvPicPr>
              <p:cNvPr id="24" name="圖片 23" descr="一張含有 相片 的圖片&#10;&#10;自動產生的描述">
                <a:extLst>
                  <a:ext uri="{FF2B5EF4-FFF2-40B4-BE49-F238E27FC236}">
                    <a16:creationId xmlns:a16="http://schemas.microsoft.com/office/drawing/2014/main" id="{58628874-F8D5-48EC-99D1-EEE82F276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2" t="72873" r="71249" b="3755"/>
              <a:stretch/>
            </p:blipFill>
            <p:spPr>
              <a:xfrm>
                <a:off x="6428349" y="2032418"/>
                <a:ext cx="1034819" cy="1326556"/>
              </a:xfrm>
              <a:prstGeom prst="rect">
                <a:avLst/>
              </a:prstGeom>
            </p:spPr>
          </p:pic>
          <p:pic>
            <p:nvPicPr>
              <p:cNvPr id="25" name="圖片 24" descr="一張含有 相片 的圖片&#10;&#10;自動產生的描述">
                <a:extLst>
                  <a:ext uri="{FF2B5EF4-FFF2-40B4-BE49-F238E27FC236}">
                    <a16:creationId xmlns:a16="http://schemas.microsoft.com/office/drawing/2014/main" id="{8D75C405-B979-40D4-BB9A-2272CACB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40" t="42545" r="5256" b="41096"/>
              <a:stretch/>
            </p:blipFill>
            <p:spPr>
              <a:xfrm>
                <a:off x="10138529" y="2029348"/>
                <a:ext cx="1185785" cy="1219796"/>
              </a:xfrm>
              <a:prstGeom prst="rect">
                <a:avLst/>
              </a:prstGeom>
            </p:spPr>
          </p:pic>
          <p:pic>
            <p:nvPicPr>
              <p:cNvPr id="26" name="圖片 25" descr="一張含有 相片 的圖片&#10;&#10;自動產生的描述">
                <a:extLst>
                  <a:ext uri="{FF2B5EF4-FFF2-40B4-BE49-F238E27FC236}">
                    <a16:creationId xmlns:a16="http://schemas.microsoft.com/office/drawing/2014/main" id="{BDD048FF-046B-46F1-BA3D-7F315BA8AB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8" t="42171" r="37531" b="39672"/>
              <a:stretch/>
            </p:blipFill>
            <p:spPr>
              <a:xfrm>
                <a:off x="7970897" y="2043344"/>
                <a:ext cx="1140380" cy="1245222"/>
              </a:xfrm>
              <a:prstGeom prst="rect">
                <a:avLst/>
              </a:prstGeom>
            </p:spPr>
          </p:pic>
          <p:pic>
            <p:nvPicPr>
              <p:cNvPr id="27" name="圖片 26" descr="一張含有 相片 的圖片&#10;&#10;自動產生的描述">
                <a:extLst>
                  <a:ext uri="{FF2B5EF4-FFF2-40B4-BE49-F238E27FC236}">
                    <a16:creationId xmlns:a16="http://schemas.microsoft.com/office/drawing/2014/main" id="{6292BC12-6AC2-4204-A061-BCE745E68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033" b="66659"/>
              <a:stretch/>
            </p:blipFill>
            <p:spPr>
              <a:xfrm>
                <a:off x="743627" y="954834"/>
                <a:ext cx="828271" cy="1271107"/>
              </a:xfrm>
              <a:prstGeom prst="rect">
                <a:avLst/>
              </a:prstGeom>
            </p:spPr>
          </p:pic>
          <p:pic>
            <p:nvPicPr>
              <p:cNvPr id="28" name="圖片 27" descr="一張含有 相片 的圖片&#10;&#10;自動產生的描述">
                <a:extLst>
                  <a:ext uri="{FF2B5EF4-FFF2-40B4-BE49-F238E27FC236}">
                    <a16:creationId xmlns:a16="http://schemas.microsoft.com/office/drawing/2014/main" id="{9D3AC872-1CBE-4316-950A-13BD18C03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30" r="36021" b="66659"/>
              <a:stretch/>
            </p:blipFill>
            <p:spPr>
              <a:xfrm>
                <a:off x="745395" y="1235279"/>
                <a:ext cx="724996" cy="1149747"/>
              </a:xfrm>
              <a:prstGeom prst="rect">
                <a:avLst/>
              </a:prstGeom>
            </p:spPr>
          </p:pic>
          <p:pic>
            <p:nvPicPr>
              <p:cNvPr id="29" name="圖片 28" descr="一張含有 相片 的圖片&#10;&#10;自動產生的描述">
                <a:extLst>
                  <a:ext uri="{FF2B5EF4-FFF2-40B4-BE49-F238E27FC236}">
                    <a16:creationId xmlns:a16="http://schemas.microsoft.com/office/drawing/2014/main" id="{BEA5C9A0-3934-4FFA-9A0D-C27F8EEAC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20" b="66659"/>
              <a:stretch/>
            </p:blipFill>
            <p:spPr>
              <a:xfrm>
                <a:off x="604332" y="1486064"/>
                <a:ext cx="709059" cy="1069213"/>
              </a:xfrm>
              <a:prstGeom prst="rect">
                <a:avLst/>
              </a:prstGeom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819A3778-84CD-477A-8C29-F365E067CFA8}"/>
                  </a:ext>
                </a:extLst>
              </p:cNvPr>
              <p:cNvGrpSpPr/>
              <p:nvPr/>
            </p:nvGrpSpPr>
            <p:grpSpPr>
              <a:xfrm>
                <a:off x="958861" y="3398895"/>
                <a:ext cx="9775815" cy="1428405"/>
                <a:chOff x="958861" y="3398895"/>
                <a:chExt cx="9775815" cy="1428405"/>
              </a:xfrm>
            </p:grpSpPr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87FB14B6-FBA0-4B17-8D1C-0DF0E5A39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640" y="4787998"/>
                  <a:ext cx="9767035" cy="39302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A21CFECF-3CAE-43B5-BC33-AEBE71057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34676" y="3398895"/>
                  <a:ext cx="0" cy="14089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A5413E8A-E229-48E5-9537-071739159FD0}"/>
                    </a:ext>
                  </a:extLst>
                </p:cNvPr>
                <p:cNvCxnSpPr>
                  <a:stCxn id="23" idx="2"/>
                </p:cNvCxnSpPr>
                <p:nvPr/>
              </p:nvCxnSpPr>
              <p:spPr>
                <a:xfrm flipH="1">
                  <a:off x="958861" y="4337644"/>
                  <a:ext cx="8779" cy="468577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8AA4DC3-C04E-4AB7-A1B9-F045EB27F111}"/>
                  </a:ext>
                </a:extLst>
              </p:cNvPr>
              <p:cNvSpPr txBox="1"/>
              <p:nvPr/>
            </p:nvSpPr>
            <p:spPr>
              <a:xfrm>
                <a:off x="9232144" y="2674198"/>
                <a:ext cx="96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Modern No. 20" panose="02070704070505020303" pitchFamily="18" charset="0"/>
                  </a:rPr>
                  <a:t>L1 loss</a:t>
                </a:r>
                <a:endParaRPr lang="zh-TW" altLang="en-US" dirty="0">
                  <a:latin typeface="Modern No. 20" panose="02070704070505020303" pitchFamily="18" charset="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CD2D658-3F25-4081-8D87-B0C1703735C6}"/>
                  </a:ext>
                </a:extLst>
              </p:cNvPr>
              <p:cNvSpPr txBox="1"/>
              <p:nvPr/>
            </p:nvSpPr>
            <p:spPr>
              <a:xfrm>
                <a:off x="6489945" y="1635235"/>
                <a:ext cx="96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pc="300" dirty="0">
                    <a:latin typeface="Modern No. 20" panose="02070704070505020303" pitchFamily="18" charset="0"/>
                  </a:rPr>
                  <a:t>TPS</a:t>
                </a:r>
                <a:endParaRPr lang="zh-TW" altLang="en-US" spc="300" dirty="0">
                  <a:latin typeface="Modern No. 20" panose="02070704070505020303" pitchFamily="18" charset="0"/>
                </a:endParaRPr>
              </a:p>
            </p:txBody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E12D2155-1476-42DB-819A-EDB7D6ED50D9}"/>
                </a:ext>
              </a:extLst>
            </p:cNvPr>
            <p:cNvSpPr txBox="1"/>
            <p:nvPr/>
          </p:nvSpPr>
          <p:spPr>
            <a:xfrm>
              <a:off x="8154016" y="263885"/>
              <a:ext cx="315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Geometric Matching Modules</a:t>
              </a:r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CB6699B2-A938-43F6-88ED-02DE9D8DA0DA}"/>
                </a:ext>
              </a:extLst>
            </p:cNvPr>
            <p:cNvSpPr txBox="1"/>
            <p:nvPr/>
          </p:nvSpPr>
          <p:spPr>
            <a:xfrm>
              <a:off x="8276168" y="3591602"/>
              <a:ext cx="315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Try – On Modules</a:t>
              </a:r>
              <a:endParaRPr lang="zh-TW" altLang="en-US" dirty="0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3CD0A6-357F-4DAE-A64D-97EF88B6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779" y="6332505"/>
            <a:ext cx="2743200" cy="365125"/>
          </a:xfrm>
        </p:spPr>
        <p:txBody>
          <a:bodyPr/>
          <a:lstStyle/>
          <a:p>
            <a:fld id="{24558947-B70D-4BDA-B201-5AB4C000275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2" name="標題 1">
            <a:extLst>
              <a:ext uri="{FF2B5EF4-FFF2-40B4-BE49-F238E27FC236}">
                <a16:creationId xmlns:a16="http://schemas.microsoft.com/office/drawing/2014/main" id="{AE3C0B2E-5D2B-40D0-9C82-B574E10D9B89}"/>
              </a:ext>
            </a:extLst>
          </p:cNvPr>
          <p:cNvSpPr txBox="1">
            <a:spLocks/>
          </p:cNvSpPr>
          <p:nvPr/>
        </p:nvSpPr>
        <p:spPr>
          <a:xfrm>
            <a:off x="-159132" y="2550329"/>
            <a:ext cx="3869692" cy="169333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2 </a:t>
            </a:r>
          </a:p>
          <a:p>
            <a:pPr algn="ctr">
              <a:spcAft>
                <a:spcPts val="600"/>
              </a:spcAft>
            </a:pPr>
            <a:r>
              <a:rPr lang="en-US" altLang="zh-TW" sz="4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Modules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874A606-5971-4477-882B-728C3C25532B}"/>
              </a:ext>
            </a:extLst>
          </p:cNvPr>
          <p:cNvSpPr txBox="1"/>
          <p:nvPr/>
        </p:nvSpPr>
        <p:spPr>
          <a:xfrm>
            <a:off x="5244902" y="5440687"/>
            <a:ext cx="98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U-net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5495709-5E65-4238-83E7-568559D19F31}"/>
              </a:ext>
            </a:extLst>
          </p:cNvPr>
          <p:cNvSpPr txBox="1"/>
          <p:nvPr/>
        </p:nvSpPr>
        <p:spPr>
          <a:xfrm>
            <a:off x="6056068" y="2388388"/>
            <a:ext cx="23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Feature Extraction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16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一張含有 室內, 椅子, 牆, 沙發 的圖片&#10;&#10;自動產生的描述">
            <a:extLst>
              <a:ext uri="{FF2B5EF4-FFF2-40B4-BE49-F238E27FC236}">
                <a16:creationId xmlns:a16="http://schemas.microsoft.com/office/drawing/2014/main" id="{BF2748FE-0B40-4987-805A-D521B2B5A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3" r="-2" b="15600"/>
          <a:stretch/>
        </p:blipFill>
        <p:spPr>
          <a:xfrm>
            <a:off x="0" y="0"/>
            <a:ext cx="1219198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804F22-BF92-4E9E-BA0E-57E43AAB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altLang="zh-TW">
                <a:solidFill>
                  <a:srgbClr val="FFFFFF"/>
                </a:solidFill>
              </a:rPr>
            </a:br>
            <a:br>
              <a:rPr lang="en-US" altLang="zh-TW">
                <a:solidFill>
                  <a:srgbClr val="FFFFFF"/>
                </a:solidFill>
              </a:rPr>
            </a:b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4A02BB-3B43-41CE-8B12-71ED2C4CA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295" y="2572621"/>
            <a:ext cx="9144000" cy="109839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83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2281</Words>
  <Application>Microsoft Office PowerPoint</Application>
  <PresentationFormat>寬螢幕</PresentationFormat>
  <Paragraphs>243</Paragraphs>
  <Slides>28</Slides>
  <Notes>22</Notes>
  <HiddenSlides>10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2" baseType="lpstr">
      <vt:lpstr>微軟正黑體</vt:lpstr>
      <vt:lpstr>微軟正黑體 Light</vt:lpstr>
      <vt:lpstr>Aharoni</vt:lpstr>
      <vt:lpstr>Arial</vt:lpstr>
      <vt:lpstr>Arial Black</vt:lpstr>
      <vt:lpstr>Calibri</vt:lpstr>
      <vt:lpstr>Calibri Light</vt:lpstr>
      <vt:lpstr>Cambria Math</vt:lpstr>
      <vt:lpstr>Microsoft Sans Serif</vt:lpstr>
      <vt:lpstr>Modern No. 20</vt:lpstr>
      <vt:lpstr>Rage Italic</vt:lpstr>
      <vt:lpstr>Times New Roman</vt:lpstr>
      <vt:lpstr>Vladimir Script</vt:lpstr>
      <vt:lpstr>Office 佈景主題</vt:lpstr>
      <vt:lpstr>PowerPoint 簡報</vt:lpstr>
      <vt:lpstr>PowerPoint 簡報</vt:lpstr>
      <vt:lpstr>PowerPoint 簡報</vt:lpstr>
      <vt:lpstr>  </vt:lpstr>
      <vt:lpstr> Clothing-agnostic Person Representation</vt:lpstr>
      <vt:lpstr>PowerPoint 簡報</vt:lpstr>
      <vt:lpstr>TPS transformation</vt:lpstr>
      <vt:lpstr>PowerPoint 簡報</vt:lpstr>
      <vt:lpstr>  </vt:lpstr>
      <vt:lpstr>PowerPoint 簡報</vt:lpstr>
      <vt:lpstr>PowerPoint 簡報</vt:lpstr>
      <vt:lpstr>PowerPoint 簡報</vt:lpstr>
      <vt:lpstr>PowerPoint 簡報</vt:lpstr>
      <vt:lpstr>  </vt:lpstr>
      <vt:lpstr>Future Application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sunny2308 sunny2308</dc:creator>
  <cp:lastModifiedBy>sunny2308 sunny2308</cp:lastModifiedBy>
  <cp:revision>124</cp:revision>
  <dcterms:created xsi:type="dcterms:W3CDTF">2019-09-17T13:39:51Z</dcterms:created>
  <dcterms:modified xsi:type="dcterms:W3CDTF">2019-09-27T07:48:21Z</dcterms:modified>
</cp:coreProperties>
</file>